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1" r:id="rId1"/>
  </p:sldMasterIdLst>
  <p:notesMasterIdLst>
    <p:notesMasterId r:id="rId73"/>
  </p:notesMasterIdLst>
  <p:sldIdLst>
    <p:sldId id="2866" r:id="rId2"/>
    <p:sldId id="2836" r:id="rId3"/>
    <p:sldId id="2899" r:id="rId4"/>
    <p:sldId id="2901" r:id="rId5"/>
    <p:sldId id="2880" r:id="rId6"/>
    <p:sldId id="2878" r:id="rId7"/>
    <p:sldId id="2911" r:id="rId8"/>
    <p:sldId id="2939" r:id="rId9"/>
    <p:sldId id="2912" r:id="rId10"/>
    <p:sldId id="2913" r:id="rId11"/>
    <p:sldId id="2938" r:id="rId12"/>
    <p:sldId id="2929" r:id="rId13"/>
    <p:sldId id="2947" r:id="rId14"/>
    <p:sldId id="2948" r:id="rId15"/>
    <p:sldId id="2949" r:id="rId16"/>
    <p:sldId id="2950" r:id="rId17"/>
    <p:sldId id="2951" r:id="rId18"/>
    <p:sldId id="2952" r:id="rId19"/>
    <p:sldId id="2953" r:id="rId20"/>
    <p:sldId id="2954" r:id="rId21"/>
    <p:sldId id="2955" r:id="rId22"/>
    <p:sldId id="2956" r:id="rId23"/>
    <p:sldId id="2957" r:id="rId24"/>
    <p:sldId id="2958" r:id="rId25"/>
    <p:sldId id="2946" r:id="rId26"/>
    <p:sldId id="2930" r:id="rId27"/>
    <p:sldId id="2931" r:id="rId28"/>
    <p:sldId id="2932" r:id="rId29"/>
    <p:sldId id="2933" r:id="rId30"/>
    <p:sldId id="2934" r:id="rId31"/>
    <p:sldId id="2935" r:id="rId32"/>
    <p:sldId id="2936" r:id="rId33"/>
    <p:sldId id="2937" r:id="rId34"/>
    <p:sldId id="2959" r:id="rId35"/>
    <p:sldId id="2960" r:id="rId36"/>
    <p:sldId id="2962" r:id="rId37"/>
    <p:sldId id="2961" r:id="rId38"/>
    <p:sldId id="2963" r:id="rId39"/>
    <p:sldId id="2922" r:id="rId40"/>
    <p:sldId id="2923" r:id="rId41"/>
    <p:sldId id="2940" r:id="rId42"/>
    <p:sldId id="2945" r:id="rId43"/>
    <p:sldId id="2924" r:id="rId44"/>
    <p:sldId id="2900" r:id="rId45"/>
    <p:sldId id="2898" r:id="rId46"/>
    <p:sldId id="2902" r:id="rId47"/>
    <p:sldId id="2903" r:id="rId48"/>
    <p:sldId id="2904" r:id="rId49"/>
    <p:sldId id="2905" r:id="rId50"/>
    <p:sldId id="2907" r:id="rId51"/>
    <p:sldId id="2908" r:id="rId52"/>
    <p:sldId id="2906" r:id="rId53"/>
    <p:sldId id="2849" r:id="rId54"/>
    <p:sldId id="2909" r:id="rId55"/>
    <p:sldId id="2879" r:id="rId56"/>
    <p:sldId id="2921" r:id="rId57"/>
    <p:sldId id="2914" r:id="rId58"/>
    <p:sldId id="2915" r:id="rId59"/>
    <p:sldId id="2916" r:id="rId60"/>
    <p:sldId id="2917" r:id="rId61"/>
    <p:sldId id="2918" r:id="rId62"/>
    <p:sldId id="2919" r:id="rId63"/>
    <p:sldId id="2920" r:id="rId64"/>
    <p:sldId id="2925" r:id="rId65"/>
    <p:sldId id="2942" r:id="rId66"/>
    <p:sldId id="2943" r:id="rId67"/>
    <p:sldId id="2944" r:id="rId68"/>
    <p:sldId id="2926" r:id="rId69"/>
    <p:sldId id="2927" r:id="rId70"/>
    <p:sldId id="2928" r:id="rId71"/>
    <p:sldId id="2852" r:id="rId72"/>
  </p:sldIdLst>
  <p:sldSz cx="9144000" cy="6858000" type="screen4x3"/>
  <p:notesSz cx="6858000" cy="9144000"/>
  <p:custDataLst>
    <p:tags r:id="rId7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mien Challen" initials="DC" lastIdx="1" clrIdx="0">
    <p:extLst>
      <p:ext uri="{19B8F6BF-5375-455C-9EA6-DF929625EA0E}">
        <p15:presenceInfo xmlns:p15="http://schemas.microsoft.com/office/powerpoint/2012/main" userId="S-1-5-21-1315750865-1626262100-984546799-5280" providerId="AD"/>
      </p:ext>
    </p:extLst>
  </p:cmAuthor>
  <p:cmAuthor id="2" name="Damien Challen" initials="DC [2]" lastIdx="1" clrIdx="1">
    <p:extLst>
      <p:ext uri="{19B8F6BF-5375-455C-9EA6-DF929625EA0E}">
        <p15:presenceInfo xmlns:p15="http://schemas.microsoft.com/office/powerpoint/2012/main" userId="S::dchallen@pegasus.net.au::6d460697-a086-4cc3-968b-174c5356583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47429"/>
    <a:srgbClr val="7F7F7F"/>
    <a:srgbClr val="DDDDDD"/>
    <a:srgbClr val="398EC5"/>
    <a:srgbClr val="FF9326"/>
    <a:srgbClr val="26A0DA"/>
    <a:srgbClr val="27658D"/>
    <a:srgbClr val="398EC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56" autoAdjust="0"/>
    <p:restoredTop sz="94629"/>
  </p:normalViewPr>
  <p:slideViewPr>
    <p:cSldViewPr snapToGrid="0" snapToObjects="1">
      <p:cViewPr varScale="1">
        <p:scale>
          <a:sx n="86" d="100"/>
          <a:sy n="86" d="100"/>
        </p:scale>
        <p:origin x="1315" y="5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gs" Target="tags/tag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683E80-861A-ED4B-986D-65503A87801D}" type="datetimeFigureOut">
              <a:rPr lang="en-US" smtClean="0"/>
              <a:t>11/11/2021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64309A-030D-5749-B1DF-D744D7A4DF81}" type="slidenum">
              <a:rPr lang="en-US" smtClean="0"/>
              <a:t>‹#›</a:t>
            </a:fld>
            <a:endParaRPr lang="en-US"/>
          </a:p>
        </p:txBody>
      </p:sp>
    </p:spTree>
    <p:extLst>
      <p:ext uri="{BB962C8B-B14F-4D97-AF65-F5344CB8AC3E}">
        <p14:creationId xmlns:p14="http://schemas.microsoft.com/office/powerpoint/2010/main" val="3556222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a:t>Contractor</a:t>
            </a:r>
            <a:endParaRPr lang="en-AU" dirty="0"/>
          </a:p>
        </p:txBody>
      </p:sp>
      <p:sp>
        <p:nvSpPr>
          <p:cNvPr id="4" name="Slide Number Placeholder 3"/>
          <p:cNvSpPr>
            <a:spLocks noGrp="1"/>
          </p:cNvSpPr>
          <p:nvPr>
            <p:ph type="sldNum" sz="quarter" idx="5"/>
          </p:nvPr>
        </p:nvSpPr>
        <p:spPr/>
        <p:txBody>
          <a:bodyPr/>
          <a:lstStyle/>
          <a:p>
            <a:fld id="{C464309A-030D-5749-B1DF-D744D7A4DF81}" type="slidenum">
              <a:rPr lang="en-US" smtClean="0"/>
              <a:t>1</a:t>
            </a:fld>
            <a:endParaRPr lang="en-US"/>
          </a:p>
        </p:txBody>
      </p:sp>
    </p:spTree>
    <p:extLst>
      <p:ext uri="{BB962C8B-B14F-4D97-AF65-F5344CB8AC3E}">
        <p14:creationId xmlns:p14="http://schemas.microsoft.com/office/powerpoint/2010/main" val="584328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C464309A-030D-5749-B1DF-D744D7A4DF81}" type="slidenum">
              <a:rPr lang="en-US" smtClean="0"/>
              <a:t>4</a:t>
            </a:fld>
            <a:endParaRPr lang="en-US"/>
          </a:p>
        </p:txBody>
      </p:sp>
    </p:spTree>
    <p:extLst>
      <p:ext uri="{BB962C8B-B14F-4D97-AF65-F5344CB8AC3E}">
        <p14:creationId xmlns:p14="http://schemas.microsoft.com/office/powerpoint/2010/main" val="9339545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D4F4011-F2F6-4F64-AA6D-25F4AB14FEAE}" type="datetime1">
              <a:rPr lang="en-US" smtClean="0"/>
              <a:t>11/11/2021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BC3F89-7668-1540-AD5C-795EA2E32FF8}" type="slidenum">
              <a:rPr lang="en-US" smtClean="0"/>
              <a:t>‹#›</a:t>
            </a:fld>
            <a:endParaRPr lang="en-US"/>
          </a:p>
        </p:txBody>
      </p:sp>
    </p:spTree>
    <p:extLst>
      <p:ext uri="{BB962C8B-B14F-4D97-AF65-F5344CB8AC3E}">
        <p14:creationId xmlns:p14="http://schemas.microsoft.com/office/powerpoint/2010/main" val="27746918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FA5B7C6-F8B0-4495-920B-2159C79C67DE}" type="datetime1">
              <a:rPr lang="en-US" smtClean="0"/>
              <a:t>11/11/2021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BC3F89-7668-1540-AD5C-795EA2E32FF8}" type="slidenum">
              <a:rPr lang="en-US" smtClean="0"/>
              <a:t>‹#›</a:t>
            </a:fld>
            <a:endParaRPr lang="en-US"/>
          </a:p>
        </p:txBody>
      </p:sp>
    </p:spTree>
    <p:extLst>
      <p:ext uri="{BB962C8B-B14F-4D97-AF65-F5344CB8AC3E}">
        <p14:creationId xmlns:p14="http://schemas.microsoft.com/office/powerpoint/2010/main" val="4090378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679A99B-6A53-4609-8546-B92BACE64E1B}" type="datetime1">
              <a:rPr lang="en-US" smtClean="0"/>
              <a:t>11/11/2021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BC3F89-7668-1540-AD5C-795EA2E32FF8}" type="slidenum">
              <a:rPr lang="en-US" smtClean="0"/>
              <a:t>‹#›</a:t>
            </a:fld>
            <a:endParaRPr lang="en-US"/>
          </a:p>
        </p:txBody>
      </p:sp>
    </p:spTree>
    <p:extLst>
      <p:ext uri="{BB962C8B-B14F-4D97-AF65-F5344CB8AC3E}">
        <p14:creationId xmlns:p14="http://schemas.microsoft.com/office/powerpoint/2010/main" val="17481843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Full Image">
    <p:spTree>
      <p:nvGrpSpPr>
        <p:cNvPr id="1" name=""/>
        <p:cNvGrpSpPr/>
        <p:nvPr/>
      </p:nvGrpSpPr>
      <p:grpSpPr>
        <a:xfrm>
          <a:off x="0" y="0"/>
          <a:ext cx="0" cy="0"/>
          <a:chOff x="0" y="0"/>
          <a:chExt cx="0" cy="0"/>
        </a:xfrm>
      </p:grpSpPr>
      <p:sp>
        <p:nvSpPr>
          <p:cNvPr id="2" name="Picture Placeholder 8">
            <a:extLst>
              <a:ext uri="{FF2B5EF4-FFF2-40B4-BE49-F238E27FC236}">
                <a16:creationId xmlns:a16="http://schemas.microsoft.com/office/drawing/2014/main" id="{D9DD6903-31DD-5348-931E-827644FF87FE}"/>
              </a:ext>
            </a:extLst>
          </p:cNvPr>
          <p:cNvSpPr>
            <a:spLocks noGrp="1"/>
          </p:cNvSpPr>
          <p:nvPr>
            <p:ph type="pic" sz="quarter" idx="14"/>
          </p:nvPr>
        </p:nvSpPr>
        <p:spPr>
          <a:xfrm>
            <a:off x="-143790" y="-192505"/>
            <a:ext cx="9431579" cy="7243011"/>
          </a:xfrm>
          <a:prstGeom prst="rect">
            <a:avLst/>
          </a:prstGeom>
          <a:solidFill>
            <a:schemeClr val="bg1">
              <a:lumMod val="95000"/>
            </a:schemeClr>
          </a:solidFill>
        </p:spPr>
        <p:txBody>
          <a:bodyPr>
            <a:normAutofit/>
          </a:bodyPr>
          <a:lstStyle>
            <a:lvl1pPr>
              <a:defRPr sz="788"/>
            </a:lvl1pPr>
          </a:lstStyle>
          <a:p>
            <a:endParaRPr lang="en-US"/>
          </a:p>
        </p:txBody>
      </p:sp>
    </p:spTree>
    <p:extLst>
      <p:ext uri="{BB962C8B-B14F-4D97-AF65-F5344CB8AC3E}">
        <p14:creationId xmlns:p14="http://schemas.microsoft.com/office/powerpoint/2010/main" val="2870021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29DA0A-D5A9-4AD1-A512-2A19C4B2D4F5}" type="datetime1">
              <a:rPr lang="en-US" smtClean="0"/>
              <a:t>11/11/2021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BC3F89-7668-1540-AD5C-795EA2E32FF8}" type="slidenum">
              <a:rPr lang="en-US" smtClean="0"/>
              <a:t>‹#›</a:t>
            </a:fld>
            <a:endParaRPr lang="en-US"/>
          </a:p>
        </p:txBody>
      </p:sp>
    </p:spTree>
    <p:extLst>
      <p:ext uri="{BB962C8B-B14F-4D97-AF65-F5344CB8AC3E}">
        <p14:creationId xmlns:p14="http://schemas.microsoft.com/office/powerpoint/2010/main" val="2458248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1AF7ADF-714E-412C-B1A0-2943E1681EB2}" type="datetime1">
              <a:rPr lang="en-US" smtClean="0"/>
              <a:t>11/11/2021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BC3F89-7668-1540-AD5C-795EA2E32FF8}" type="slidenum">
              <a:rPr lang="en-US" smtClean="0"/>
              <a:t>‹#›</a:t>
            </a:fld>
            <a:endParaRPr lang="en-US"/>
          </a:p>
        </p:txBody>
      </p:sp>
    </p:spTree>
    <p:extLst>
      <p:ext uri="{BB962C8B-B14F-4D97-AF65-F5344CB8AC3E}">
        <p14:creationId xmlns:p14="http://schemas.microsoft.com/office/powerpoint/2010/main" val="3153562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9301598-908E-49D9-AD86-663110BC981A}" type="datetime1">
              <a:rPr lang="en-US" smtClean="0"/>
              <a:t>11/11/2021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BC3F89-7668-1540-AD5C-795EA2E32FF8}" type="slidenum">
              <a:rPr lang="en-US" smtClean="0"/>
              <a:t>‹#›</a:t>
            </a:fld>
            <a:endParaRPr lang="en-US"/>
          </a:p>
        </p:txBody>
      </p:sp>
    </p:spTree>
    <p:extLst>
      <p:ext uri="{BB962C8B-B14F-4D97-AF65-F5344CB8AC3E}">
        <p14:creationId xmlns:p14="http://schemas.microsoft.com/office/powerpoint/2010/main" val="1511850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136228-D294-4F1F-A56E-AA3B3406E82D}" type="datetime1">
              <a:rPr lang="en-US" smtClean="0"/>
              <a:t>11/11/2021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BC3F89-7668-1540-AD5C-795EA2E32FF8}" type="slidenum">
              <a:rPr lang="en-US" smtClean="0"/>
              <a:t>‹#›</a:t>
            </a:fld>
            <a:endParaRPr lang="en-US"/>
          </a:p>
        </p:txBody>
      </p:sp>
    </p:spTree>
    <p:extLst>
      <p:ext uri="{BB962C8B-B14F-4D97-AF65-F5344CB8AC3E}">
        <p14:creationId xmlns:p14="http://schemas.microsoft.com/office/powerpoint/2010/main" val="3513476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677D200-F415-4644-90B3-FA1628DDE973}" type="datetime1">
              <a:rPr lang="en-US" smtClean="0"/>
              <a:t>11/11/2021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BC3F89-7668-1540-AD5C-795EA2E32FF8}" type="slidenum">
              <a:rPr lang="en-US" smtClean="0"/>
              <a:t>‹#›</a:t>
            </a:fld>
            <a:endParaRPr lang="en-US"/>
          </a:p>
        </p:txBody>
      </p:sp>
    </p:spTree>
    <p:extLst>
      <p:ext uri="{BB962C8B-B14F-4D97-AF65-F5344CB8AC3E}">
        <p14:creationId xmlns:p14="http://schemas.microsoft.com/office/powerpoint/2010/main" val="4200365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637613-A5E0-4D75-86F7-07DF6737B2FC}" type="datetime1">
              <a:rPr lang="en-US" smtClean="0"/>
              <a:t>11/11/2021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BC3F89-7668-1540-AD5C-795EA2E32FF8}" type="slidenum">
              <a:rPr lang="en-US" smtClean="0"/>
              <a:t>‹#›</a:t>
            </a:fld>
            <a:endParaRPr lang="en-US"/>
          </a:p>
        </p:txBody>
      </p:sp>
    </p:spTree>
    <p:extLst>
      <p:ext uri="{BB962C8B-B14F-4D97-AF65-F5344CB8AC3E}">
        <p14:creationId xmlns:p14="http://schemas.microsoft.com/office/powerpoint/2010/main" val="3038520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A06C214-7615-4959-9B65-2271DCFE949C}" type="datetime1">
              <a:rPr lang="en-US" smtClean="0"/>
              <a:t>11/11/2021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BC3F89-7668-1540-AD5C-795EA2E32FF8}" type="slidenum">
              <a:rPr lang="en-US" smtClean="0"/>
              <a:t>‹#›</a:t>
            </a:fld>
            <a:endParaRPr lang="en-US"/>
          </a:p>
        </p:txBody>
      </p:sp>
    </p:spTree>
    <p:extLst>
      <p:ext uri="{BB962C8B-B14F-4D97-AF65-F5344CB8AC3E}">
        <p14:creationId xmlns:p14="http://schemas.microsoft.com/office/powerpoint/2010/main" val="2163368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2CE06F-F319-4FBE-899E-1E966E4B8A25}" type="datetime1">
              <a:rPr lang="en-US" smtClean="0"/>
              <a:t>11/11/2021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BC3F89-7668-1540-AD5C-795EA2E32FF8}" type="slidenum">
              <a:rPr lang="en-US" smtClean="0"/>
              <a:t>‹#›</a:t>
            </a:fld>
            <a:endParaRPr lang="en-US"/>
          </a:p>
        </p:txBody>
      </p:sp>
    </p:spTree>
    <p:extLst>
      <p:ext uri="{BB962C8B-B14F-4D97-AF65-F5344CB8AC3E}">
        <p14:creationId xmlns:p14="http://schemas.microsoft.com/office/powerpoint/2010/main" val="3603689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B76172-5992-4274-BABE-298EDBED4A4B}" type="datetime1">
              <a:rPr lang="en-US" smtClean="0"/>
              <a:t>11/11/2021</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BC3F89-7668-1540-AD5C-795EA2E32FF8}" type="slidenum">
              <a:rPr lang="en-US" smtClean="0"/>
              <a:t>‹#›</a:t>
            </a:fld>
            <a:endParaRPr lang="en-US"/>
          </a:p>
        </p:txBody>
      </p:sp>
    </p:spTree>
    <p:extLst>
      <p:ext uri="{BB962C8B-B14F-4D97-AF65-F5344CB8AC3E}">
        <p14:creationId xmlns:p14="http://schemas.microsoft.com/office/powerpoint/2010/main" val="427929216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2.png"/><Relationship Id="rId5" Type="http://schemas.microsoft.com/office/2007/relationships/hdphoto" Target="../media/hdphoto1.wdp"/><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11.xml"/><Relationship Id="rId6" Type="http://schemas.openxmlformats.org/officeDocument/2006/relationships/image" Target="../media/image22.png"/><Relationship Id="rId5" Type="http://schemas.openxmlformats.org/officeDocument/2006/relationships/image" Target="../media/image28.pn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12.xml"/><Relationship Id="rId6" Type="http://schemas.openxmlformats.org/officeDocument/2006/relationships/image" Target="../media/image22.png"/><Relationship Id="rId5" Type="http://schemas.openxmlformats.org/officeDocument/2006/relationships/image" Target="../media/image30.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ags" Target="../tags/tag13.xml"/><Relationship Id="rId5" Type="http://schemas.openxmlformats.org/officeDocument/2006/relationships/image" Target="../media/image17.pn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14.xml"/><Relationship Id="rId5" Type="http://schemas.openxmlformats.org/officeDocument/2006/relationships/image" Target="../media/image31.png"/><Relationship Id="rId4" Type="http://schemas.openxmlformats.org/officeDocument/2006/relationships/hyperlink" Target="https://kb.pegasus.net.au/display/CA/Worker+Portal"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34.jpg"/><Relationship Id="rId3" Type="http://schemas.openxmlformats.org/officeDocument/2006/relationships/image" Target="../media/image4.png"/><Relationship Id="rId7" Type="http://schemas.openxmlformats.org/officeDocument/2006/relationships/image" Target="../media/image22.png"/><Relationship Id="rId2" Type="http://schemas.openxmlformats.org/officeDocument/2006/relationships/slideLayout" Target="../slideLayouts/slideLayout7.xml"/><Relationship Id="rId1" Type="http://schemas.openxmlformats.org/officeDocument/2006/relationships/tags" Target="../tags/tag15.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2.png"/><Relationship Id="rId2" Type="http://schemas.openxmlformats.org/officeDocument/2006/relationships/slideLayout" Target="../slideLayouts/slideLayout7.xml"/><Relationship Id="rId1" Type="http://schemas.openxmlformats.org/officeDocument/2006/relationships/tags" Target="../tags/tag16.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2.png"/><Relationship Id="rId2" Type="http://schemas.openxmlformats.org/officeDocument/2006/relationships/slideLayout" Target="../slideLayouts/slideLayout7.xml"/><Relationship Id="rId1" Type="http://schemas.openxmlformats.org/officeDocument/2006/relationships/tags" Target="../tags/tag17.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18.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ags" Target="../tags/tag19.xml"/><Relationship Id="rId5" Type="http://schemas.openxmlformats.org/officeDocument/2006/relationships/image" Target="../media/image17.png"/><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20.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hyperlink" Target="https://login.poweredbyonsite.com/" TargetMode="External"/><Relationship Id="rId7"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image" Target="../media/image34.jpg"/><Relationship Id="rId3" Type="http://schemas.openxmlformats.org/officeDocument/2006/relationships/image" Target="../media/image4.png"/><Relationship Id="rId7" Type="http://schemas.openxmlformats.org/officeDocument/2006/relationships/image" Target="../media/image22.png"/><Relationship Id="rId2" Type="http://schemas.openxmlformats.org/officeDocument/2006/relationships/slideLayout" Target="../slideLayouts/slideLayout7.xml"/><Relationship Id="rId1" Type="http://schemas.openxmlformats.org/officeDocument/2006/relationships/tags" Target="../tags/tag21.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2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47.png"/><Relationship Id="rId2" Type="http://schemas.openxmlformats.org/officeDocument/2006/relationships/slideLayout" Target="../slideLayouts/slideLayout7.xml"/><Relationship Id="rId1" Type="http://schemas.openxmlformats.org/officeDocument/2006/relationships/tags" Target="../tags/tag23.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png"/><Relationship Id="rId7" Type="http://schemas.openxmlformats.org/officeDocument/2006/relationships/image" Target="../media/image50.png"/><Relationship Id="rId2" Type="http://schemas.openxmlformats.org/officeDocument/2006/relationships/slideLayout" Target="../slideLayouts/slideLayout7.xml"/><Relationship Id="rId1" Type="http://schemas.openxmlformats.org/officeDocument/2006/relationships/tags" Target="../tags/tag24.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25.xml"/><Relationship Id="rId6" Type="http://schemas.openxmlformats.org/officeDocument/2006/relationships/image" Target="../media/image52.png"/><Relationship Id="rId5" Type="http://schemas.openxmlformats.org/officeDocument/2006/relationships/image" Target="../media/image22.png"/><Relationship Id="rId4" Type="http://schemas.openxmlformats.org/officeDocument/2006/relationships/hyperlink" Target="https://kb.pegasus.net.au/display/CA/Worker+Portal"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ags" Target="../tags/tag26.xml"/><Relationship Id="rId5" Type="http://schemas.openxmlformats.org/officeDocument/2006/relationships/image" Target="../media/image17.png"/><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27.xml"/><Relationship Id="rId6" Type="http://schemas.openxmlformats.org/officeDocument/2006/relationships/image" Target="../media/image22.png"/><Relationship Id="rId5" Type="http://schemas.openxmlformats.org/officeDocument/2006/relationships/image" Target="../media/image54.png"/><Relationship Id="rId4" Type="http://schemas.openxmlformats.org/officeDocument/2006/relationships/image" Target="../media/image53.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28.xml"/><Relationship Id="rId6" Type="http://schemas.openxmlformats.org/officeDocument/2006/relationships/image" Target="../media/image22.png"/><Relationship Id="rId5" Type="http://schemas.openxmlformats.org/officeDocument/2006/relationships/image" Target="../media/image56.png"/><Relationship Id="rId4" Type="http://schemas.openxmlformats.org/officeDocument/2006/relationships/image" Target="../media/image55.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2.png"/><Relationship Id="rId2" Type="http://schemas.openxmlformats.org/officeDocument/2006/relationships/slideLayout" Target="../slideLayouts/slideLayout7.xml"/><Relationship Id="rId1" Type="http://schemas.openxmlformats.org/officeDocument/2006/relationships/tags" Target="../tags/tag29.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30.xml"/><Relationship Id="rId6" Type="http://schemas.openxmlformats.org/officeDocument/2006/relationships/image" Target="../media/image22.png"/><Relationship Id="rId5" Type="http://schemas.openxmlformats.org/officeDocument/2006/relationships/image" Target="../media/image61.png"/><Relationship Id="rId4" Type="http://schemas.openxmlformats.org/officeDocument/2006/relationships/image" Target="../media/image60.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2.png"/><Relationship Id="rId2" Type="http://schemas.openxmlformats.org/officeDocument/2006/relationships/slideLayout" Target="../slideLayouts/slideLayout7.xml"/><Relationship Id="rId1" Type="http://schemas.openxmlformats.org/officeDocument/2006/relationships/tags" Target="../tags/tag31.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32.xml"/><Relationship Id="rId6" Type="http://schemas.openxmlformats.org/officeDocument/2006/relationships/image" Target="../media/image22.png"/><Relationship Id="rId5" Type="http://schemas.openxmlformats.org/officeDocument/2006/relationships/image" Target="../media/image65.png"/><Relationship Id="rId4" Type="http://schemas.openxmlformats.org/officeDocument/2006/relationships/image" Target="../media/image62.png"/></Relationships>
</file>

<file path=ppt/slides/_rels/slide3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4.png"/><Relationship Id="rId7" Type="http://schemas.openxmlformats.org/officeDocument/2006/relationships/image" Target="../media/image69.png"/><Relationship Id="rId2" Type="http://schemas.openxmlformats.org/officeDocument/2006/relationships/slideLayout" Target="../slideLayouts/slideLayout7.xml"/><Relationship Id="rId1" Type="http://schemas.openxmlformats.org/officeDocument/2006/relationships/tags" Target="../tags/tag33.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1.png"/><Relationship Id="rId2" Type="http://schemas.openxmlformats.org/officeDocument/2006/relationships/slideLayout" Target="../slideLayouts/slideLayout7.xml"/><Relationship Id="rId1" Type="http://schemas.openxmlformats.org/officeDocument/2006/relationships/tags" Target="../tags/tag34.xml"/><Relationship Id="rId6" Type="http://schemas.openxmlformats.org/officeDocument/2006/relationships/image" Target="../media/image22.png"/><Relationship Id="rId5" Type="http://schemas.openxmlformats.org/officeDocument/2006/relationships/image" Target="../media/image70.png"/><Relationship Id="rId4" Type="http://schemas.openxmlformats.org/officeDocument/2006/relationships/image" Target="../media/image69.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ags" Target="../tags/tag35.xml"/><Relationship Id="rId5" Type="http://schemas.openxmlformats.org/officeDocument/2006/relationships/image" Target="../media/image17.png"/><Relationship Id="rId4" Type="http://schemas.microsoft.com/office/2007/relationships/hdphoto" Target="../media/hdphoto1.wdp"/></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36.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74.png"/><Relationship Id="rId7" Type="http://schemas.openxmlformats.org/officeDocument/2006/relationships/image" Target="../media/image22.png"/><Relationship Id="rId2" Type="http://schemas.openxmlformats.org/officeDocument/2006/relationships/slideLayout" Target="../slideLayouts/slideLayout7.xml"/><Relationship Id="rId1" Type="http://schemas.openxmlformats.org/officeDocument/2006/relationships/tags" Target="../tags/tag37.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4.png"/></Relationships>
</file>

<file path=ppt/slides/_rels/slide3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4.png"/><Relationship Id="rId7" Type="http://schemas.openxmlformats.org/officeDocument/2006/relationships/image" Target="../media/image81.png"/><Relationship Id="rId2" Type="http://schemas.openxmlformats.org/officeDocument/2006/relationships/slideLayout" Target="../slideLayouts/slideLayout7.xml"/><Relationship Id="rId1" Type="http://schemas.openxmlformats.org/officeDocument/2006/relationships/tags" Target="../tags/tag38.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38.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4.png"/><Relationship Id="rId7" Type="http://schemas.openxmlformats.org/officeDocument/2006/relationships/image" Target="../media/image82.png"/><Relationship Id="rId2" Type="http://schemas.openxmlformats.org/officeDocument/2006/relationships/slideLayout" Target="../slideLayouts/slideLayout7.xml"/><Relationship Id="rId1" Type="http://schemas.openxmlformats.org/officeDocument/2006/relationships/tags" Target="../tags/tag39.xml"/><Relationship Id="rId6" Type="http://schemas.openxmlformats.org/officeDocument/2006/relationships/image" Target="../media/image22.png"/><Relationship Id="rId5" Type="http://schemas.openxmlformats.org/officeDocument/2006/relationships/image" Target="../media/image79.png"/><Relationship Id="rId4" Type="http://schemas.openxmlformats.org/officeDocument/2006/relationships/image" Target="../media/image78.pn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ags" Target="../tags/tag40.xml"/><Relationship Id="rId5" Type="http://schemas.openxmlformats.org/officeDocument/2006/relationships/image" Target="../media/image17.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notesSlide" Target="../notesSlides/notesSlide2.xml"/><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4.png"/><Relationship Id="rId9"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2.png"/><Relationship Id="rId2" Type="http://schemas.openxmlformats.org/officeDocument/2006/relationships/slideLayout" Target="../slideLayouts/slideLayout7.xml"/><Relationship Id="rId1" Type="http://schemas.openxmlformats.org/officeDocument/2006/relationships/tags" Target="../tags/tag41.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41.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7.png"/><Relationship Id="rId7" Type="http://schemas.openxmlformats.org/officeDocument/2006/relationships/image" Target="../media/image84.png"/><Relationship Id="rId2" Type="http://schemas.openxmlformats.org/officeDocument/2006/relationships/slideLayout" Target="../slideLayouts/slideLayout7.xml"/><Relationship Id="rId1" Type="http://schemas.openxmlformats.org/officeDocument/2006/relationships/tags" Target="../tags/tag42.xml"/><Relationship Id="rId6" Type="http://schemas.openxmlformats.org/officeDocument/2006/relationships/image" Target="../media/image4.png"/><Relationship Id="rId5" Type="http://schemas.openxmlformats.org/officeDocument/2006/relationships/image" Target="../media/image89.png"/><Relationship Id="rId4" Type="http://schemas.openxmlformats.org/officeDocument/2006/relationships/image" Target="../media/image88.png"/><Relationship Id="rId9" Type="http://schemas.openxmlformats.org/officeDocument/2006/relationships/image" Target="../media/image22.png"/></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2.png"/><Relationship Id="rId2" Type="http://schemas.openxmlformats.org/officeDocument/2006/relationships/slideLayout" Target="../slideLayouts/slideLayout7.xml"/><Relationship Id="rId1" Type="http://schemas.openxmlformats.org/officeDocument/2006/relationships/tags" Target="../tags/tag43.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44.xml"/><Relationship Id="rId6" Type="http://schemas.openxmlformats.org/officeDocument/2006/relationships/image" Target="../media/image22.png"/><Relationship Id="rId5" Type="http://schemas.openxmlformats.org/officeDocument/2006/relationships/image" Target="../media/image94.png"/><Relationship Id="rId4" Type="http://schemas.openxmlformats.org/officeDocument/2006/relationships/image" Target="../media/image84.png"/></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ags" Target="../tags/tag45.xml"/><Relationship Id="rId5" Type="http://schemas.openxmlformats.org/officeDocument/2006/relationships/image" Target="../media/image17.png"/><Relationship Id="rId4" Type="http://schemas.microsoft.com/office/2007/relationships/hdphoto" Target="../media/hdphoto1.wdp"/></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95.png"/><Relationship Id="rId2" Type="http://schemas.openxmlformats.org/officeDocument/2006/relationships/slideLayout" Target="../slideLayouts/slideLayout7.xml"/><Relationship Id="rId1" Type="http://schemas.openxmlformats.org/officeDocument/2006/relationships/tags" Target="../tags/tag46.xml"/><Relationship Id="rId6" Type="http://schemas.openxmlformats.org/officeDocument/2006/relationships/image" Target="../media/image22.png"/><Relationship Id="rId5" Type="http://schemas.openxmlformats.org/officeDocument/2006/relationships/image" Target="../media/image19.png"/><Relationship Id="rId4" Type="http://schemas.openxmlformats.org/officeDocument/2006/relationships/image" Target="../media/image18.png"/></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47.xml"/><Relationship Id="rId6" Type="http://schemas.openxmlformats.org/officeDocument/2006/relationships/image" Target="../media/image22.png"/><Relationship Id="rId5" Type="http://schemas.openxmlformats.org/officeDocument/2006/relationships/image" Target="../media/image97.png"/><Relationship Id="rId4" Type="http://schemas.openxmlformats.org/officeDocument/2006/relationships/image" Target="../media/image96.png"/></Relationships>
</file>

<file path=ppt/slides/_rels/slide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48.xml"/><Relationship Id="rId6" Type="http://schemas.openxmlformats.org/officeDocument/2006/relationships/image" Target="../media/image22.png"/><Relationship Id="rId5" Type="http://schemas.openxmlformats.org/officeDocument/2006/relationships/image" Target="../media/image98.png"/><Relationship Id="rId4" Type="http://schemas.openxmlformats.org/officeDocument/2006/relationships/image" Target="../media/image97.png"/></Relationships>
</file>

<file path=ppt/slides/_rels/slide4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01.png"/><Relationship Id="rId2" Type="http://schemas.openxmlformats.org/officeDocument/2006/relationships/slideLayout" Target="../slideLayouts/slideLayout7.xml"/><Relationship Id="rId1" Type="http://schemas.openxmlformats.org/officeDocument/2006/relationships/tags" Target="../tags/tag49.xml"/><Relationship Id="rId6" Type="http://schemas.openxmlformats.org/officeDocument/2006/relationships/image" Target="../media/image22.png"/><Relationship Id="rId5" Type="http://schemas.openxmlformats.org/officeDocument/2006/relationships/image" Target="../media/image100.png"/><Relationship Id="rId4" Type="http://schemas.openxmlformats.org/officeDocument/2006/relationships/image" Target="../media/image99.png"/></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50.xml"/><Relationship Id="rId4" Type="http://schemas.openxmlformats.org/officeDocument/2006/relationships/image" Target="../media/image10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ags" Target="../tags/tag6.xml"/><Relationship Id="rId5" Type="http://schemas.openxmlformats.org/officeDocument/2006/relationships/image" Target="../media/image17.png"/><Relationship Id="rId4" Type="http://schemas.microsoft.com/office/2007/relationships/hdphoto" Target="../media/hdphoto1.wdp"/></Relationships>
</file>

<file path=ppt/slides/_rels/slide50.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05.png"/><Relationship Id="rId2" Type="http://schemas.openxmlformats.org/officeDocument/2006/relationships/slideLayout" Target="../slideLayouts/slideLayout7.xml"/><Relationship Id="rId1" Type="http://schemas.openxmlformats.org/officeDocument/2006/relationships/tags" Target="../tags/tag51.xml"/><Relationship Id="rId6" Type="http://schemas.openxmlformats.org/officeDocument/2006/relationships/image" Target="../media/image22.png"/><Relationship Id="rId5" Type="http://schemas.openxmlformats.org/officeDocument/2006/relationships/image" Target="../media/image104.png"/><Relationship Id="rId4" Type="http://schemas.openxmlformats.org/officeDocument/2006/relationships/image" Target="../media/image103.png"/></Relationships>
</file>

<file path=ppt/slides/_rels/slide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52.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06.png"/></Relationships>
</file>

<file path=ppt/slides/_rels/slide5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4.png"/><Relationship Id="rId7" Type="http://schemas.openxmlformats.org/officeDocument/2006/relationships/image" Target="../media/image112.png"/><Relationship Id="rId2" Type="http://schemas.openxmlformats.org/officeDocument/2006/relationships/slideLayout" Target="../slideLayouts/slideLayout7.xml"/><Relationship Id="rId1" Type="http://schemas.openxmlformats.org/officeDocument/2006/relationships/tags" Target="../tags/tag53.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s>
</file>

<file path=ppt/slides/_rels/slide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ags" Target="../tags/tag54.xml"/><Relationship Id="rId5" Type="http://schemas.openxmlformats.org/officeDocument/2006/relationships/image" Target="../media/image17.png"/><Relationship Id="rId4" Type="http://schemas.microsoft.com/office/2007/relationships/hdphoto" Target="../media/hdphoto2.wdp"/></Relationships>
</file>

<file path=ppt/slides/_rels/slide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55.xml"/><Relationship Id="rId6" Type="http://schemas.openxmlformats.org/officeDocument/2006/relationships/image" Target="../media/image21.png"/><Relationship Id="rId5" Type="http://schemas.openxmlformats.org/officeDocument/2006/relationships/hyperlink" Target="https://kb.pegasus.net.au/display/CA/Roles+Portal" TargetMode="External"/><Relationship Id="rId4" Type="http://schemas.openxmlformats.org/officeDocument/2006/relationships/hyperlink" Target="https://www.pegasus.net.au/contractors"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ags" Target="../tags/tag56.xml"/><Relationship Id="rId5" Type="http://schemas.openxmlformats.org/officeDocument/2006/relationships/image" Target="../media/image17.png"/><Relationship Id="rId4" Type="http://schemas.microsoft.com/office/2007/relationships/hdphoto" Target="../media/hdphoto1.wdp"/></Relationships>
</file>

<file path=ppt/slides/_rels/slide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57.xml"/><Relationship Id="rId6" Type="http://schemas.openxmlformats.org/officeDocument/2006/relationships/image" Target="../media/image22.png"/><Relationship Id="rId5" Type="http://schemas.openxmlformats.org/officeDocument/2006/relationships/image" Target="../media/image114.png"/><Relationship Id="rId4" Type="http://schemas.openxmlformats.org/officeDocument/2006/relationships/image" Target="../media/image113.png"/></Relationships>
</file>

<file path=ppt/slides/_rels/slide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ags" Target="../tags/tag58.xml"/><Relationship Id="rId5" Type="http://schemas.openxmlformats.org/officeDocument/2006/relationships/image" Target="../media/image17.png"/><Relationship Id="rId4" Type="http://schemas.microsoft.com/office/2007/relationships/hdphoto" Target="../media/hdphoto1.wdp"/></Relationships>
</file>

<file path=ppt/slides/_rels/slide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59.xml"/><Relationship Id="rId6" Type="http://schemas.openxmlformats.org/officeDocument/2006/relationships/image" Target="../media/image116.png"/><Relationship Id="rId5" Type="http://schemas.openxmlformats.org/officeDocument/2006/relationships/image" Target="../media/image22.png"/><Relationship Id="rId4" Type="http://schemas.openxmlformats.org/officeDocument/2006/relationships/image" Target="../media/image115.png"/></Relationships>
</file>

<file path=ppt/slides/_rels/slide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60.xml"/><Relationship Id="rId6" Type="http://schemas.openxmlformats.org/officeDocument/2006/relationships/image" Target="../media/image22.png"/><Relationship Id="rId5" Type="http://schemas.openxmlformats.org/officeDocument/2006/relationships/image" Target="../media/image118.png"/><Relationship Id="rId4" Type="http://schemas.openxmlformats.org/officeDocument/2006/relationships/image" Target="../media/image117.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ags" Target="../tags/tag7.xml"/><Relationship Id="rId5" Type="http://schemas.openxmlformats.org/officeDocument/2006/relationships/image" Target="../media/image17.png"/><Relationship Id="rId4" Type="http://schemas.microsoft.com/office/2007/relationships/hdphoto" Target="../media/hdphoto1.wdp"/></Relationships>
</file>

<file path=ppt/slides/_rels/slide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61.xml"/><Relationship Id="rId5" Type="http://schemas.openxmlformats.org/officeDocument/2006/relationships/image" Target="../media/image120.png"/><Relationship Id="rId4" Type="http://schemas.openxmlformats.org/officeDocument/2006/relationships/image" Target="../media/image119.png"/></Relationships>
</file>

<file path=ppt/slides/_rels/slide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62.xml"/><Relationship Id="rId6" Type="http://schemas.openxmlformats.org/officeDocument/2006/relationships/image" Target="../media/image22.png"/><Relationship Id="rId5" Type="http://schemas.openxmlformats.org/officeDocument/2006/relationships/image" Target="../media/image122.png"/><Relationship Id="rId4" Type="http://schemas.openxmlformats.org/officeDocument/2006/relationships/image" Target="../media/image121.png"/></Relationships>
</file>

<file path=ppt/slides/_rels/slide6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2.png"/><Relationship Id="rId2" Type="http://schemas.openxmlformats.org/officeDocument/2006/relationships/slideLayout" Target="../slideLayouts/slideLayout7.xml"/><Relationship Id="rId1" Type="http://schemas.openxmlformats.org/officeDocument/2006/relationships/tags" Target="../tags/tag63.xml"/><Relationship Id="rId6" Type="http://schemas.openxmlformats.org/officeDocument/2006/relationships/image" Target="../media/image125.png"/><Relationship Id="rId5" Type="http://schemas.openxmlformats.org/officeDocument/2006/relationships/image" Target="../media/image124.png"/><Relationship Id="rId4" Type="http://schemas.openxmlformats.org/officeDocument/2006/relationships/image" Target="../media/image123.png"/></Relationships>
</file>

<file path=ppt/slides/_rels/slide6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2.png"/><Relationship Id="rId2" Type="http://schemas.openxmlformats.org/officeDocument/2006/relationships/slideLayout" Target="../slideLayouts/slideLayout7.xml"/><Relationship Id="rId1" Type="http://schemas.openxmlformats.org/officeDocument/2006/relationships/tags" Target="../tags/tag64.xml"/><Relationship Id="rId6" Type="http://schemas.openxmlformats.org/officeDocument/2006/relationships/image" Target="../media/image128.png"/><Relationship Id="rId5" Type="http://schemas.openxmlformats.org/officeDocument/2006/relationships/image" Target="../media/image127.png"/><Relationship Id="rId4" Type="http://schemas.openxmlformats.org/officeDocument/2006/relationships/image" Target="../media/image126.png"/></Relationships>
</file>

<file path=ppt/slides/_rels/slide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ags" Target="../tags/tag65.xml"/><Relationship Id="rId5" Type="http://schemas.openxmlformats.org/officeDocument/2006/relationships/image" Target="../media/image17.png"/><Relationship Id="rId4" Type="http://schemas.microsoft.com/office/2007/relationships/hdphoto" Target="../media/hdphoto1.wdp"/></Relationships>
</file>

<file path=ppt/slides/_rels/slide65.xml.rels><?xml version="1.0" encoding="UTF-8" standalone="yes"?>
<Relationships xmlns="http://schemas.openxmlformats.org/package/2006/relationships"><Relationship Id="rId8" Type="http://schemas.openxmlformats.org/officeDocument/2006/relationships/image" Target="../media/image133.png"/><Relationship Id="rId3" Type="http://schemas.openxmlformats.org/officeDocument/2006/relationships/image" Target="../media/image129.png"/><Relationship Id="rId7" Type="http://schemas.openxmlformats.org/officeDocument/2006/relationships/image" Target="../media/image132.png"/><Relationship Id="rId2" Type="http://schemas.openxmlformats.org/officeDocument/2006/relationships/slideLayout" Target="../slideLayouts/slideLayout7.xml"/><Relationship Id="rId1" Type="http://schemas.openxmlformats.org/officeDocument/2006/relationships/tags" Target="../tags/tag66.xml"/><Relationship Id="rId6" Type="http://schemas.openxmlformats.org/officeDocument/2006/relationships/image" Target="../media/image131.png"/><Relationship Id="rId5" Type="http://schemas.openxmlformats.org/officeDocument/2006/relationships/image" Target="../media/image130.png"/><Relationship Id="rId4" Type="http://schemas.openxmlformats.org/officeDocument/2006/relationships/image" Target="../media/image4.png"/><Relationship Id="rId9" Type="http://schemas.openxmlformats.org/officeDocument/2006/relationships/image" Target="../media/image22.png"/></Relationships>
</file>

<file path=ppt/slides/_rels/slide66.xml.rels><?xml version="1.0" encoding="UTF-8" standalone="yes"?>
<Relationships xmlns="http://schemas.openxmlformats.org/package/2006/relationships"><Relationship Id="rId8" Type="http://schemas.openxmlformats.org/officeDocument/2006/relationships/image" Target="../media/image136.png"/><Relationship Id="rId3" Type="http://schemas.openxmlformats.org/officeDocument/2006/relationships/image" Target="../media/image4.png"/><Relationship Id="rId7" Type="http://schemas.openxmlformats.org/officeDocument/2006/relationships/image" Target="../media/image22.png"/><Relationship Id="rId2" Type="http://schemas.openxmlformats.org/officeDocument/2006/relationships/slideLayout" Target="../slideLayouts/slideLayout7.xml"/><Relationship Id="rId1" Type="http://schemas.openxmlformats.org/officeDocument/2006/relationships/tags" Target="../tags/tag67.xml"/><Relationship Id="rId6" Type="http://schemas.openxmlformats.org/officeDocument/2006/relationships/image" Target="../media/image132.png"/><Relationship Id="rId5" Type="http://schemas.openxmlformats.org/officeDocument/2006/relationships/image" Target="../media/image135.png"/><Relationship Id="rId4" Type="http://schemas.openxmlformats.org/officeDocument/2006/relationships/image" Target="../media/image134.png"/><Relationship Id="rId9" Type="http://schemas.openxmlformats.org/officeDocument/2006/relationships/image" Target="../media/image137.png"/></Relationships>
</file>

<file path=ppt/slides/_rels/slide6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40.png"/><Relationship Id="rId2" Type="http://schemas.openxmlformats.org/officeDocument/2006/relationships/slideLayout" Target="../slideLayouts/slideLayout7.xml"/><Relationship Id="rId1" Type="http://schemas.openxmlformats.org/officeDocument/2006/relationships/tags" Target="../tags/tag68.xml"/><Relationship Id="rId6" Type="http://schemas.openxmlformats.org/officeDocument/2006/relationships/image" Target="../media/image22.png"/><Relationship Id="rId5" Type="http://schemas.openxmlformats.org/officeDocument/2006/relationships/image" Target="../media/image139.png"/><Relationship Id="rId4" Type="http://schemas.openxmlformats.org/officeDocument/2006/relationships/image" Target="../media/image138.png"/></Relationships>
</file>

<file path=ppt/slides/_rels/slide6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2.png"/><Relationship Id="rId2" Type="http://schemas.openxmlformats.org/officeDocument/2006/relationships/slideLayout" Target="../slideLayouts/slideLayout7.xml"/><Relationship Id="rId1" Type="http://schemas.openxmlformats.org/officeDocument/2006/relationships/tags" Target="../tags/tag69.xml"/><Relationship Id="rId6" Type="http://schemas.openxmlformats.org/officeDocument/2006/relationships/image" Target="../media/image142.png"/><Relationship Id="rId5" Type="http://schemas.openxmlformats.org/officeDocument/2006/relationships/image" Target="../media/image141.png"/><Relationship Id="rId4" Type="http://schemas.openxmlformats.org/officeDocument/2006/relationships/hyperlink" Target="https://kb.pegasus.net.au/display/CA/Business+Intelligence+Reporting" TargetMode="External"/></Relationships>
</file>

<file path=ppt/slides/_rels/slide6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70.xml"/><Relationship Id="rId6" Type="http://schemas.openxmlformats.org/officeDocument/2006/relationships/image" Target="../media/image22.png"/><Relationship Id="rId5" Type="http://schemas.openxmlformats.org/officeDocument/2006/relationships/image" Target="../media/image144.png"/><Relationship Id="rId4" Type="http://schemas.openxmlformats.org/officeDocument/2006/relationships/image" Target="../media/image143.png"/></Relationships>
</file>

<file path=ppt/slides/_rels/slide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4.png"/><Relationship Id="rId7" Type="http://schemas.openxmlformats.org/officeDocument/2006/relationships/image" Target="../media/image21.png"/><Relationship Id="rId2" Type="http://schemas.openxmlformats.org/officeDocument/2006/relationships/slideLayout" Target="../slideLayouts/slideLayout7.xml"/><Relationship Id="rId1" Type="http://schemas.openxmlformats.org/officeDocument/2006/relationships/tags" Target="../tags/tag8.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70.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2.png"/><Relationship Id="rId2" Type="http://schemas.openxmlformats.org/officeDocument/2006/relationships/slideLayout" Target="../slideLayouts/slideLayout7.xml"/><Relationship Id="rId1" Type="http://schemas.openxmlformats.org/officeDocument/2006/relationships/tags" Target="../tags/tag71.xml"/><Relationship Id="rId6" Type="http://schemas.openxmlformats.org/officeDocument/2006/relationships/image" Target="../media/image146.png"/><Relationship Id="rId5" Type="http://schemas.openxmlformats.org/officeDocument/2006/relationships/image" Target="../media/image145.png"/><Relationship Id="rId4" Type="http://schemas.openxmlformats.org/officeDocument/2006/relationships/hyperlink" Target="https://kb.pegasus.net.au/display/CA/Company+Pre-Qualification+Portal" TargetMode="External"/></Relationships>
</file>

<file path=ppt/slides/_rels/slide7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ags" Target="../tags/tag72.xml"/><Relationship Id="rId6" Type="http://schemas.openxmlformats.org/officeDocument/2006/relationships/image" Target="../media/image3.png"/><Relationship Id="rId5" Type="http://schemas.openxmlformats.org/officeDocument/2006/relationships/image" Target="../media/image17.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9.xml"/><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6.png"/><Relationship Id="rId2" Type="http://schemas.openxmlformats.org/officeDocument/2006/relationships/slideLayout" Target="../slideLayouts/slideLayout7.xml"/><Relationship Id="rId1" Type="http://schemas.openxmlformats.org/officeDocument/2006/relationships/tags" Target="../tags/tag10.xml"/><Relationship Id="rId6" Type="http://schemas.openxmlformats.org/officeDocument/2006/relationships/image" Target="../media/image22.png"/><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picture containing indoor, black, sitting, water&#10;&#10;Description automatically generated">
            <a:extLst>
              <a:ext uri="{FF2B5EF4-FFF2-40B4-BE49-F238E27FC236}">
                <a16:creationId xmlns:a16="http://schemas.microsoft.com/office/drawing/2014/main" id="{D5388699-5365-4F3D-A8D5-24D74163B3AF}"/>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30000"/>
                    </a14:imgEffect>
                  </a14:imgLayer>
                </a14:imgProps>
              </a:ext>
            </a:extLst>
          </a:blip>
          <a:stretch>
            <a:fillRect/>
          </a:stretch>
        </p:blipFill>
        <p:spPr>
          <a:xfrm>
            <a:off x="-1480961" y="11171"/>
            <a:ext cx="12105913" cy="6858000"/>
          </a:xfrm>
          <a:prstGeom prst="rect">
            <a:avLst/>
          </a:prstGeom>
        </p:spPr>
      </p:pic>
      <p:sp>
        <p:nvSpPr>
          <p:cNvPr id="34" name="TextBox 33">
            <a:extLst>
              <a:ext uri="{FF2B5EF4-FFF2-40B4-BE49-F238E27FC236}">
                <a16:creationId xmlns:a16="http://schemas.microsoft.com/office/drawing/2014/main" id="{9B4872F5-E7ED-4BED-9157-612D08EFD632}"/>
              </a:ext>
            </a:extLst>
          </p:cNvPr>
          <p:cNvSpPr txBox="1"/>
          <p:nvPr/>
        </p:nvSpPr>
        <p:spPr>
          <a:xfrm>
            <a:off x="2170545" y="3880570"/>
            <a:ext cx="4802909" cy="584775"/>
          </a:xfrm>
          <a:prstGeom prst="rect">
            <a:avLst/>
          </a:prstGeom>
          <a:noFill/>
        </p:spPr>
        <p:txBody>
          <a:bodyPr wrap="square" rtlCol="0">
            <a:spAutoFit/>
          </a:bodyPr>
          <a:lstStyle/>
          <a:p>
            <a:pPr algn="ctr"/>
            <a:r>
              <a:rPr lang="en-US" sz="2000" b="1" spc="300" dirty="0">
                <a:solidFill>
                  <a:schemeClr val="bg1"/>
                </a:solidFill>
                <a:latin typeface="Lato" panose="020F0502020204030203" pitchFamily="34" charset="0"/>
                <a:ea typeface="Lato" panose="020F0502020204030203" pitchFamily="34" charset="0"/>
                <a:cs typeface="Lato" panose="020F0502020204030203" pitchFamily="34" charset="0"/>
              </a:rPr>
              <a:t>USER GUIDE</a:t>
            </a:r>
          </a:p>
          <a:p>
            <a:pPr algn="ctr"/>
            <a:r>
              <a:rPr lang="en-US" sz="1100" b="1" spc="300">
                <a:solidFill>
                  <a:schemeClr val="bg1"/>
                </a:solidFill>
                <a:latin typeface="Lato" panose="020F0502020204030203" pitchFamily="34" charset="0"/>
                <a:ea typeface="Lato" panose="020F0502020204030203" pitchFamily="34" charset="0"/>
                <a:cs typeface="Lato" panose="020F0502020204030203" pitchFamily="34" charset="0"/>
              </a:rPr>
              <a:t>Version 1.32</a:t>
            </a:r>
            <a:endParaRPr lang="en-US" sz="1100" b="1"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pic>
        <p:nvPicPr>
          <p:cNvPr id="35" name="Picture 34">
            <a:extLst>
              <a:ext uri="{FF2B5EF4-FFF2-40B4-BE49-F238E27FC236}">
                <a16:creationId xmlns:a16="http://schemas.microsoft.com/office/drawing/2014/main" id="{775429D6-1DF4-49D1-8152-479E20D38F2D}"/>
              </a:ext>
            </a:extLst>
          </p:cNvPr>
          <p:cNvPicPr>
            <a:picLocks noChangeAspect="1"/>
          </p:cNvPicPr>
          <p:nvPr/>
        </p:nvPicPr>
        <p:blipFill>
          <a:blip r:embed="rId6"/>
          <a:stretch>
            <a:fillRect/>
          </a:stretch>
        </p:blipFill>
        <p:spPr>
          <a:xfrm>
            <a:off x="4303753" y="2466509"/>
            <a:ext cx="536494" cy="542591"/>
          </a:xfrm>
          <a:prstGeom prst="rect">
            <a:avLst/>
          </a:prstGeom>
        </p:spPr>
      </p:pic>
      <p:sp>
        <p:nvSpPr>
          <p:cNvPr id="8" name="TextBox 7">
            <a:extLst>
              <a:ext uri="{FF2B5EF4-FFF2-40B4-BE49-F238E27FC236}">
                <a16:creationId xmlns:a16="http://schemas.microsoft.com/office/drawing/2014/main" id="{BC1B2F91-75F3-D84C-AFE4-00A3F87045F8}"/>
              </a:ext>
            </a:extLst>
          </p:cNvPr>
          <p:cNvSpPr txBox="1"/>
          <p:nvPr/>
        </p:nvSpPr>
        <p:spPr>
          <a:xfrm>
            <a:off x="963389" y="3127150"/>
            <a:ext cx="7217228" cy="646331"/>
          </a:xfrm>
          <a:prstGeom prst="rect">
            <a:avLst/>
          </a:prstGeom>
          <a:noFill/>
        </p:spPr>
        <p:txBody>
          <a:bodyPr wrap="square" rtlCol="0">
            <a:spAutoFit/>
          </a:bodyPr>
          <a:lstStyle/>
          <a:p>
            <a:pPr algn="ctr"/>
            <a:r>
              <a:rPr lang="en-US" sz="3600" b="1" dirty="0">
                <a:solidFill>
                  <a:schemeClr val="bg1"/>
                </a:solidFill>
                <a:latin typeface="Lato Black" panose="020F0502020204030203" pitchFamily="34" charset="77"/>
              </a:rPr>
              <a:t>PEGASUS CLIENT PORTAL</a:t>
            </a:r>
          </a:p>
        </p:txBody>
      </p:sp>
      <p:pic>
        <p:nvPicPr>
          <p:cNvPr id="6" name="Picture 5">
            <a:extLst>
              <a:ext uri="{FF2B5EF4-FFF2-40B4-BE49-F238E27FC236}">
                <a16:creationId xmlns:a16="http://schemas.microsoft.com/office/drawing/2014/main" id="{615F10B4-7EBF-4FD4-866F-BEFFA59284B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39352" y="6417867"/>
            <a:ext cx="1022770" cy="291718"/>
          </a:xfrm>
          <a:prstGeom prst="rect">
            <a:avLst/>
          </a:prstGeom>
        </p:spPr>
      </p:pic>
      <p:sp>
        <p:nvSpPr>
          <p:cNvPr id="2" name="Slide Number Placeholder 1">
            <a:extLst>
              <a:ext uri="{FF2B5EF4-FFF2-40B4-BE49-F238E27FC236}">
                <a16:creationId xmlns:a16="http://schemas.microsoft.com/office/drawing/2014/main" id="{D9FFB9F6-4E29-4864-9E02-111FB3957B29}"/>
              </a:ext>
            </a:extLst>
          </p:cNvPr>
          <p:cNvSpPr>
            <a:spLocks noGrp="1"/>
          </p:cNvSpPr>
          <p:nvPr>
            <p:ph type="sldNum" sz="quarter" idx="12"/>
          </p:nvPr>
        </p:nvSpPr>
        <p:spPr/>
        <p:txBody>
          <a:bodyPr/>
          <a:lstStyle/>
          <a:p>
            <a:fld id="{6DBC3F89-7668-1540-AD5C-795EA2E32FF8}" type="slidenum">
              <a:rPr lang="en-US" smtClean="0"/>
              <a:t>1</a:t>
            </a:fld>
            <a:endParaRPr lang="en-US"/>
          </a:p>
        </p:txBody>
      </p:sp>
    </p:spTree>
    <p:custDataLst>
      <p:tags r:id="rId1"/>
    </p:custDataLst>
    <p:extLst>
      <p:ext uri="{BB962C8B-B14F-4D97-AF65-F5344CB8AC3E}">
        <p14:creationId xmlns:p14="http://schemas.microsoft.com/office/powerpoint/2010/main" val="15335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421436"/>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To view the sites this Worker is associated against that company:</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the Company</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Scroll to bottom of page to list associated sites</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relevant site to see date associated</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Viewing Worker Profiles – Companies Section</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1077218"/>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Workers can be employed by multiple companies</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One company is designated as the default, which is the one listed against when the sign into a logpoint/turnstile at sites.</a:t>
            </a:r>
          </a:p>
          <a:p>
            <a:pPr marL="171450" indent="-171450">
              <a:spcBef>
                <a:spcPts val="600"/>
              </a:spcBef>
              <a:spcAft>
                <a:spcPts val="600"/>
              </a:spcAft>
              <a:buClr>
                <a:schemeClr val="accent1"/>
              </a:buClr>
              <a:buFont typeface="Arial" panose="020B0604020202020204" pitchFamily="34" charset="0"/>
              <a:buChar char="•"/>
            </a:pPr>
            <a:endParaRPr lang="en-AU" sz="1100" dirty="0">
              <a:solidFill>
                <a:schemeClr val="tx1">
                  <a:lumMod val="50000"/>
                  <a:lumOff val="50000"/>
                </a:schemeClr>
              </a:solidFill>
              <a:latin typeface="Lato" panose="020F0502020204030203" pitchFamily="34" charset="0"/>
            </a:endParaRPr>
          </a:p>
        </p:txBody>
      </p:sp>
      <p:pic>
        <p:nvPicPr>
          <p:cNvPr id="3" name="Picture 2">
            <a:extLst>
              <a:ext uri="{FF2B5EF4-FFF2-40B4-BE49-F238E27FC236}">
                <a16:creationId xmlns:a16="http://schemas.microsoft.com/office/drawing/2014/main" id="{1B3CC990-781A-43C5-B15A-C449B4420CC9}"/>
              </a:ext>
            </a:extLst>
          </p:cNvPr>
          <p:cNvPicPr>
            <a:picLocks noChangeAspect="1"/>
          </p:cNvPicPr>
          <p:nvPr/>
        </p:nvPicPr>
        <p:blipFill>
          <a:blip r:embed="rId4"/>
          <a:stretch>
            <a:fillRect/>
          </a:stretch>
        </p:blipFill>
        <p:spPr>
          <a:xfrm>
            <a:off x="516305" y="5868430"/>
            <a:ext cx="2808786" cy="915018"/>
          </a:xfrm>
          <a:prstGeom prst="rect">
            <a:avLst/>
          </a:prstGeom>
        </p:spPr>
      </p:pic>
      <p:pic>
        <p:nvPicPr>
          <p:cNvPr id="2" name="Picture 1">
            <a:extLst>
              <a:ext uri="{FF2B5EF4-FFF2-40B4-BE49-F238E27FC236}">
                <a16:creationId xmlns:a16="http://schemas.microsoft.com/office/drawing/2014/main" id="{2C17A12E-345A-4AB9-9A8D-F4F7F08C8F94}"/>
              </a:ext>
            </a:extLst>
          </p:cNvPr>
          <p:cNvPicPr>
            <a:picLocks noChangeAspect="1"/>
          </p:cNvPicPr>
          <p:nvPr/>
        </p:nvPicPr>
        <p:blipFill>
          <a:blip r:embed="rId5"/>
          <a:stretch>
            <a:fillRect/>
          </a:stretch>
        </p:blipFill>
        <p:spPr>
          <a:xfrm>
            <a:off x="2854035" y="3203923"/>
            <a:ext cx="6094991" cy="3173699"/>
          </a:xfrm>
          <a:prstGeom prst="rect">
            <a:avLst/>
          </a:prstGeom>
          <a:effectLst>
            <a:outerShdw blurRad="63500" sx="102000" sy="102000" algn="ctr" rotWithShape="0">
              <a:prstClr val="black">
                <a:alpha val="40000"/>
              </a:prstClr>
            </a:outerShdw>
          </a:effectLst>
        </p:spPr>
      </p:pic>
      <p:pic>
        <p:nvPicPr>
          <p:cNvPr id="15" name="Picture 14">
            <a:extLst>
              <a:ext uri="{FF2B5EF4-FFF2-40B4-BE49-F238E27FC236}">
                <a16:creationId xmlns:a16="http://schemas.microsoft.com/office/drawing/2014/main" id="{F55DF6AA-C4E5-4706-80A4-B6B827C68594}"/>
              </a:ext>
            </a:extLst>
          </p:cNvPr>
          <p:cNvPicPr>
            <a:picLocks noChangeAspect="1"/>
          </p:cNvPicPr>
          <p:nvPr/>
        </p:nvPicPr>
        <p:blipFill>
          <a:blip r:embed="rId6"/>
          <a:stretch>
            <a:fillRect/>
          </a:stretch>
        </p:blipFill>
        <p:spPr>
          <a:xfrm rot="6871898" flipH="1" flipV="1">
            <a:off x="5750329" y="5231212"/>
            <a:ext cx="686271" cy="718364"/>
          </a:xfrm>
          <a:prstGeom prst="rect">
            <a:avLst/>
          </a:prstGeom>
        </p:spPr>
      </p:pic>
      <p:pic>
        <p:nvPicPr>
          <p:cNvPr id="16" name="Picture 15">
            <a:extLst>
              <a:ext uri="{FF2B5EF4-FFF2-40B4-BE49-F238E27FC236}">
                <a16:creationId xmlns:a16="http://schemas.microsoft.com/office/drawing/2014/main" id="{DDE024BB-3CAF-B24E-824F-A4CC71C4CB3F}"/>
              </a:ext>
            </a:extLst>
          </p:cNvPr>
          <p:cNvPicPr>
            <a:picLocks noChangeAspect="1"/>
          </p:cNvPicPr>
          <p:nvPr/>
        </p:nvPicPr>
        <p:blipFill>
          <a:blip r:embed="rId6"/>
          <a:stretch>
            <a:fillRect/>
          </a:stretch>
        </p:blipFill>
        <p:spPr>
          <a:xfrm rot="3922420" flipH="1" flipV="1">
            <a:off x="2391852" y="5736380"/>
            <a:ext cx="686271" cy="718364"/>
          </a:xfrm>
          <a:prstGeom prst="rect">
            <a:avLst/>
          </a:prstGeom>
        </p:spPr>
      </p:pic>
      <p:sp>
        <p:nvSpPr>
          <p:cNvPr id="4" name="Slide Number Placeholder 3">
            <a:extLst>
              <a:ext uri="{FF2B5EF4-FFF2-40B4-BE49-F238E27FC236}">
                <a16:creationId xmlns:a16="http://schemas.microsoft.com/office/drawing/2014/main" id="{DC682B80-83CC-4A80-AFE0-9EA456F5EDA5}"/>
              </a:ext>
            </a:extLst>
          </p:cNvPr>
          <p:cNvSpPr>
            <a:spLocks noGrp="1"/>
          </p:cNvSpPr>
          <p:nvPr>
            <p:ph type="sldNum" sz="quarter" idx="12"/>
          </p:nvPr>
        </p:nvSpPr>
        <p:spPr>
          <a:xfrm>
            <a:off x="-1550331" y="6377622"/>
            <a:ext cx="2057400" cy="365125"/>
          </a:xfrm>
        </p:spPr>
        <p:txBody>
          <a:bodyPr/>
          <a:lstStyle/>
          <a:p>
            <a:fld id="{6DBC3F89-7668-1540-AD5C-795EA2E32FF8}" type="slidenum">
              <a:rPr lang="en-US" smtClean="0"/>
              <a:t>10</a:t>
            </a:fld>
            <a:endParaRPr lang="en-US"/>
          </a:p>
        </p:txBody>
      </p:sp>
    </p:spTree>
    <p:custDataLst>
      <p:tags r:id="rId1"/>
    </p:custDataLst>
    <p:extLst>
      <p:ext uri="{BB962C8B-B14F-4D97-AF65-F5344CB8AC3E}">
        <p14:creationId xmlns:p14="http://schemas.microsoft.com/office/powerpoint/2010/main" val="975724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482991"/>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To  view items of a workers profile, click on each Tab to expand it to the right to view more.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All Tabs view the same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According to Traffic Light Status system,  status colours will apply so you can see what need immediate attention. </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692497"/>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Viewing Worker Profiles – Crews, Sites, Roles, Competencies, Training, Access Keys and Messages</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1908215"/>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All levels of user access will be able to see status. So even those with just Viewer Access in the system.</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Most Tabs will open to screen where you can search for a named item or filter out the results using the header colour icons.</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Access to manipulate data in each Tab section relates once again to your user access permissions in Onsite Track Easy.</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Competencies can be filtered through drop down box, to filter additional views as seen in screenshot below.</a:t>
            </a:r>
          </a:p>
        </p:txBody>
      </p:sp>
      <p:sp>
        <p:nvSpPr>
          <p:cNvPr id="4" name="Slide Number Placeholder 3">
            <a:extLst>
              <a:ext uri="{FF2B5EF4-FFF2-40B4-BE49-F238E27FC236}">
                <a16:creationId xmlns:a16="http://schemas.microsoft.com/office/drawing/2014/main" id="{DC682B80-83CC-4A80-AFE0-9EA456F5EDA5}"/>
              </a:ext>
            </a:extLst>
          </p:cNvPr>
          <p:cNvSpPr>
            <a:spLocks noGrp="1"/>
          </p:cNvSpPr>
          <p:nvPr>
            <p:ph type="sldNum" sz="quarter" idx="12"/>
          </p:nvPr>
        </p:nvSpPr>
        <p:spPr>
          <a:xfrm>
            <a:off x="-1550331" y="6377622"/>
            <a:ext cx="2057400" cy="365125"/>
          </a:xfrm>
        </p:spPr>
        <p:txBody>
          <a:bodyPr/>
          <a:lstStyle/>
          <a:p>
            <a:fld id="{6DBC3F89-7668-1540-AD5C-795EA2E32FF8}" type="slidenum">
              <a:rPr lang="en-US" smtClean="0"/>
              <a:t>11</a:t>
            </a:fld>
            <a:endParaRPr lang="en-US"/>
          </a:p>
        </p:txBody>
      </p:sp>
      <p:pic>
        <p:nvPicPr>
          <p:cNvPr id="7" name="Picture 6">
            <a:extLst>
              <a:ext uri="{FF2B5EF4-FFF2-40B4-BE49-F238E27FC236}">
                <a16:creationId xmlns:a16="http://schemas.microsoft.com/office/drawing/2014/main" id="{1826DA62-164D-4B1A-B4B6-7BE705E54D43}"/>
              </a:ext>
            </a:extLst>
          </p:cNvPr>
          <p:cNvPicPr>
            <a:picLocks noChangeAspect="1"/>
          </p:cNvPicPr>
          <p:nvPr/>
        </p:nvPicPr>
        <p:blipFill>
          <a:blip r:embed="rId4"/>
          <a:stretch>
            <a:fillRect/>
          </a:stretch>
        </p:blipFill>
        <p:spPr>
          <a:xfrm>
            <a:off x="1430360" y="3531476"/>
            <a:ext cx="3141641" cy="3090616"/>
          </a:xfrm>
          <a:prstGeom prst="rect">
            <a:avLst/>
          </a:prstGeom>
          <a:effectLst>
            <a:outerShdw blurRad="63500" sx="102000" sy="102000" algn="ctr" rotWithShape="0">
              <a:prstClr val="black">
                <a:alpha val="40000"/>
              </a:prstClr>
            </a:outerShdw>
          </a:effectLst>
        </p:spPr>
      </p:pic>
      <p:pic>
        <p:nvPicPr>
          <p:cNvPr id="3" name="Picture 2">
            <a:extLst>
              <a:ext uri="{FF2B5EF4-FFF2-40B4-BE49-F238E27FC236}">
                <a16:creationId xmlns:a16="http://schemas.microsoft.com/office/drawing/2014/main" id="{4E08C96C-3E99-4AB8-BA27-393DA2EC3633}"/>
              </a:ext>
            </a:extLst>
          </p:cNvPr>
          <p:cNvPicPr>
            <a:picLocks noChangeAspect="1"/>
          </p:cNvPicPr>
          <p:nvPr/>
        </p:nvPicPr>
        <p:blipFill>
          <a:blip r:embed="rId5"/>
          <a:stretch>
            <a:fillRect/>
          </a:stretch>
        </p:blipFill>
        <p:spPr>
          <a:xfrm>
            <a:off x="2558901" y="3862684"/>
            <a:ext cx="6131664" cy="955111"/>
          </a:xfrm>
          <a:prstGeom prst="rect">
            <a:avLst/>
          </a:prstGeom>
          <a:effectLst>
            <a:outerShdw blurRad="63500" sx="102000" sy="102000" algn="ctr" rotWithShape="0">
              <a:prstClr val="black">
                <a:alpha val="40000"/>
              </a:prstClr>
            </a:outerShdw>
          </a:effectLst>
        </p:spPr>
      </p:pic>
      <p:pic>
        <p:nvPicPr>
          <p:cNvPr id="15" name="Picture 14">
            <a:extLst>
              <a:ext uri="{FF2B5EF4-FFF2-40B4-BE49-F238E27FC236}">
                <a16:creationId xmlns:a16="http://schemas.microsoft.com/office/drawing/2014/main" id="{F55DF6AA-C4E5-4706-80A4-B6B827C68594}"/>
              </a:ext>
            </a:extLst>
          </p:cNvPr>
          <p:cNvPicPr>
            <a:picLocks noChangeAspect="1"/>
          </p:cNvPicPr>
          <p:nvPr/>
        </p:nvPicPr>
        <p:blipFill>
          <a:blip r:embed="rId6"/>
          <a:stretch>
            <a:fillRect/>
          </a:stretch>
        </p:blipFill>
        <p:spPr>
          <a:xfrm rot="5696543" flipH="1" flipV="1">
            <a:off x="2065571" y="4202849"/>
            <a:ext cx="686271" cy="718364"/>
          </a:xfrm>
          <a:prstGeom prst="rect">
            <a:avLst/>
          </a:prstGeom>
        </p:spPr>
      </p:pic>
    </p:spTree>
    <p:custDataLst>
      <p:tags r:id="rId1"/>
    </p:custDataLst>
    <p:extLst>
      <p:ext uri="{BB962C8B-B14F-4D97-AF65-F5344CB8AC3E}">
        <p14:creationId xmlns:p14="http://schemas.microsoft.com/office/powerpoint/2010/main" val="26953413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ndoor, black, sitting, water&#10;&#10;Description automatically generated">
            <a:extLst>
              <a:ext uri="{FF2B5EF4-FFF2-40B4-BE49-F238E27FC236}">
                <a16:creationId xmlns:a16="http://schemas.microsoft.com/office/drawing/2014/main" id="{BD3E4633-80DE-4BF9-88EC-E314E4690053}"/>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30000"/>
                    </a14:imgEffect>
                  </a14:imgLayer>
                </a14:imgProps>
              </a:ext>
            </a:extLst>
          </a:blip>
          <a:stretch>
            <a:fillRect/>
          </a:stretch>
        </p:blipFill>
        <p:spPr>
          <a:xfrm>
            <a:off x="-1480957" y="0"/>
            <a:ext cx="12105914" cy="6858000"/>
          </a:xfrm>
          <a:prstGeom prst="rect">
            <a:avLst/>
          </a:prstGeom>
        </p:spPr>
      </p:pic>
      <p:grpSp>
        <p:nvGrpSpPr>
          <p:cNvPr id="2" name="Group 1">
            <a:extLst>
              <a:ext uri="{FF2B5EF4-FFF2-40B4-BE49-F238E27FC236}">
                <a16:creationId xmlns:a16="http://schemas.microsoft.com/office/drawing/2014/main" id="{9888A4BB-E6FA-0F44-9563-EB91B4D8E2F5}"/>
              </a:ext>
            </a:extLst>
          </p:cNvPr>
          <p:cNvGrpSpPr/>
          <p:nvPr/>
        </p:nvGrpSpPr>
        <p:grpSpPr>
          <a:xfrm>
            <a:off x="1460946" y="3429000"/>
            <a:ext cx="6222107" cy="1301739"/>
            <a:chOff x="2249172" y="5990969"/>
            <a:chExt cx="16592283" cy="3471302"/>
          </a:xfrm>
        </p:grpSpPr>
        <p:sp>
          <p:nvSpPr>
            <p:cNvPr id="14" name="TextBox 13">
              <a:extLst>
                <a:ext uri="{FF2B5EF4-FFF2-40B4-BE49-F238E27FC236}">
                  <a16:creationId xmlns:a16="http://schemas.microsoft.com/office/drawing/2014/main" id="{9ED1986D-7038-FA43-9562-E21913F905E0}"/>
                </a:ext>
              </a:extLst>
            </p:cNvPr>
            <p:cNvSpPr txBox="1"/>
            <p:nvPr/>
          </p:nvSpPr>
          <p:spPr>
            <a:xfrm>
              <a:off x="10299011" y="8785162"/>
              <a:ext cx="492616" cy="677109"/>
            </a:xfrm>
            <a:prstGeom prst="rect">
              <a:avLst/>
            </a:prstGeom>
            <a:noFill/>
          </p:spPr>
          <p:txBody>
            <a:bodyPr wrap="none" rtlCol="0">
              <a:spAutoFit/>
            </a:bodyPr>
            <a:lstStyle/>
            <a:p>
              <a:pPr algn="ctr">
                <a:spcBef>
                  <a:spcPts val="600"/>
                </a:spcBef>
                <a:spcAft>
                  <a:spcPts val="600"/>
                </a:spcAft>
              </a:pPr>
              <a:endParaRPr lang="en-US" sz="1050" spc="225"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2249172" y="5990969"/>
              <a:ext cx="16592283" cy="3118801"/>
            </a:xfrm>
            <a:prstGeom prst="rect">
              <a:avLst/>
            </a:prstGeom>
            <a:noFill/>
            <a:ln>
              <a:noFill/>
            </a:ln>
          </p:spPr>
          <p:txBody>
            <a:bodyPr wrap="square" rtlCol="0">
              <a:spAutoFit/>
            </a:bodyPr>
            <a:lstStyle/>
            <a:p>
              <a:pPr algn="ctr">
                <a:spcBef>
                  <a:spcPts val="600"/>
                </a:spcBef>
                <a:spcAft>
                  <a:spcPts val="600"/>
                </a:spcAft>
              </a:pPr>
              <a:endParaRPr lang="en-US" sz="3000" b="1" dirty="0">
                <a:solidFill>
                  <a:schemeClr val="bg1"/>
                </a:solidFill>
                <a:latin typeface="Lato Black" panose="020F0502020204030203" pitchFamily="34" charset="77"/>
                <a:ea typeface="Lato Black" panose="020F0502020204030203" pitchFamily="34" charset="0"/>
                <a:cs typeface="Lato Black" panose="020F0502020204030203" pitchFamily="34" charset="0"/>
              </a:endParaRPr>
            </a:p>
            <a:p>
              <a:pPr algn="ctr">
                <a:spcBef>
                  <a:spcPts val="600"/>
                </a:spcBef>
                <a:spcAft>
                  <a:spcPts val="600"/>
                </a:spcAft>
              </a:pPr>
              <a:r>
                <a:rPr lang="en-US" sz="30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ADDING AN EXISTING WORKER</a:t>
              </a:r>
            </a:p>
          </p:txBody>
        </p:sp>
      </p:grpSp>
      <p:pic>
        <p:nvPicPr>
          <p:cNvPr id="11" name="Picture 10">
            <a:extLst>
              <a:ext uri="{FF2B5EF4-FFF2-40B4-BE49-F238E27FC236}">
                <a16:creationId xmlns:a16="http://schemas.microsoft.com/office/drawing/2014/main" id="{A608EBCB-37B8-B242-B3F0-82C4377BB21C}"/>
              </a:ext>
            </a:extLst>
          </p:cNvPr>
          <p:cNvPicPr>
            <a:picLocks noChangeAspect="1"/>
          </p:cNvPicPr>
          <p:nvPr/>
        </p:nvPicPr>
        <p:blipFill>
          <a:blip r:embed="rId5"/>
          <a:stretch>
            <a:fillRect/>
          </a:stretch>
        </p:blipFill>
        <p:spPr>
          <a:xfrm>
            <a:off x="4300770" y="2785060"/>
            <a:ext cx="542458" cy="542458"/>
          </a:xfrm>
          <a:prstGeom prst="rect">
            <a:avLst/>
          </a:prstGeom>
        </p:spPr>
      </p:pic>
    </p:spTree>
    <p:custDataLst>
      <p:tags r:id="rId1"/>
    </p:custDataLst>
    <p:extLst>
      <p:ext uri="{BB962C8B-B14F-4D97-AF65-F5344CB8AC3E}">
        <p14:creationId xmlns:p14="http://schemas.microsoft.com/office/powerpoint/2010/main" val="20231421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913879"/>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Adding a worker feature allows new employees to be added to Onsite under a company.</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Does require Permission</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Part of adding the new worker is checking to see that a duplicate does  not already exist in the system. </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If a duplicate already exists, you can opt to select that found worker instead of creating a new possible duplicate.</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Adding a Worker</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2077492"/>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Must have permissions:  “Access = Data Editor”  and</a:t>
            </a:r>
            <a:br>
              <a:rPr lang="en-AU" sz="1100" dirty="0">
                <a:solidFill>
                  <a:schemeClr val="tx1">
                    <a:lumMod val="50000"/>
                    <a:lumOff val="50000"/>
                  </a:schemeClr>
                </a:solidFill>
                <a:latin typeface="Lato" panose="020F0502020204030203" pitchFamily="34" charset="0"/>
              </a:rPr>
            </a:br>
            <a:r>
              <a:rPr lang="en-AU" sz="1100" dirty="0">
                <a:solidFill>
                  <a:schemeClr val="tx1">
                    <a:lumMod val="50000"/>
                    <a:lumOff val="50000"/>
                  </a:schemeClr>
                </a:solidFill>
                <a:latin typeface="Lato" panose="020F0502020204030203" pitchFamily="34" charset="0"/>
              </a:rPr>
              <a:t>“Can Access Private Data = Enabled”  in order to add new workers</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Follows similar workflow that still exists in Onsite Track Easy, but moving this into a feature of the Client Portal for Admins.</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NOTE: Card subscriptions can not be added here but must be added and paid for through the relevant Worker Portal. See this page for more information </a:t>
            </a:r>
            <a:r>
              <a:rPr lang="en-AU" sz="1100" dirty="0">
                <a:solidFill>
                  <a:schemeClr val="tx1">
                    <a:lumMod val="50000"/>
                    <a:lumOff val="50000"/>
                  </a:schemeClr>
                </a:solidFill>
                <a:latin typeface="Lato" panose="020F0502020204030203" pitchFamily="34" charset="0"/>
                <a:hlinkClick r:id="rId4"/>
              </a:rPr>
              <a:t>https://kb.pegasus.net.au/display/CA/Worker+Portal</a:t>
            </a:r>
            <a:r>
              <a:rPr lang="en-AU" sz="1100" dirty="0">
                <a:solidFill>
                  <a:schemeClr val="tx1">
                    <a:lumMod val="50000"/>
                    <a:lumOff val="50000"/>
                  </a:schemeClr>
                </a:solidFill>
                <a:latin typeface="Lato" panose="020F0502020204030203" pitchFamily="34" charset="0"/>
              </a:rPr>
              <a:t> </a:t>
            </a:r>
          </a:p>
          <a:p>
            <a:pPr marL="171450" indent="-171450">
              <a:spcBef>
                <a:spcPts val="600"/>
              </a:spcBef>
              <a:spcAft>
                <a:spcPts val="600"/>
              </a:spcAft>
              <a:buClr>
                <a:schemeClr val="accent1"/>
              </a:buClr>
              <a:buFont typeface="Arial" panose="020B0604020202020204" pitchFamily="34" charset="0"/>
              <a:buChar char="•"/>
            </a:pPr>
            <a:endParaRPr lang="en-AU" sz="1100" dirty="0">
              <a:solidFill>
                <a:schemeClr val="tx1">
                  <a:lumMod val="50000"/>
                  <a:lumOff val="50000"/>
                </a:schemeClr>
              </a:solidFill>
              <a:latin typeface="Lato" panose="020F0502020204030203" pitchFamily="34" charset="0"/>
            </a:endParaRPr>
          </a:p>
        </p:txBody>
      </p:sp>
      <p:sp>
        <p:nvSpPr>
          <p:cNvPr id="4" name="Slide Number Placeholder 3">
            <a:extLst>
              <a:ext uri="{FF2B5EF4-FFF2-40B4-BE49-F238E27FC236}">
                <a16:creationId xmlns:a16="http://schemas.microsoft.com/office/drawing/2014/main" id="{DC682B80-83CC-4A80-AFE0-9EA456F5EDA5}"/>
              </a:ext>
            </a:extLst>
          </p:cNvPr>
          <p:cNvSpPr>
            <a:spLocks noGrp="1"/>
          </p:cNvSpPr>
          <p:nvPr>
            <p:ph type="sldNum" sz="quarter" idx="12"/>
          </p:nvPr>
        </p:nvSpPr>
        <p:spPr>
          <a:xfrm>
            <a:off x="-1550331" y="6377622"/>
            <a:ext cx="2057400" cy="365125"/>
          </a:xfrm>
        </p:spPr>
        <p:txBody>
          <a:bodyPr/>
          <a:lstStyle/>
          <a:p>
            <a:fld id="{6DBC3F89-7668-1540-AD5C-795EA2E32FF8}" type="slidenum">
              <a:rPr lang="en-US" smtClean="0"/>
              <a:t>13</a:t>
            </a:fld>
            <a:endParaRPr lang="en-US"/>
          </a:p>
        </p:txBody>
      </p:sp>
      <p:pic>
        <p:nvPicPr>
          <p:cNvPr id="8" name="Picture 7">
            <a:extLst>
              <a:ext uri="{FF2B5EF4-FFF2-40B4-BE49-F238E27FC236}">
                <a16:creationId xmlns:a16="http://schemas.microsoft.com/office/drawing/2014/main" id="{6A0A6F22-CC1D-4A7D-A7E4-11E22FC104BD}"/>
              </a:ext>
            </a:extLst>
          </p:cNvPr>
          <p:cNvPicPr>
            <a:picLocks noChangeAspect="1"/>
          </p:cNvPicPr>
          <p:nvPr/>
        </p:nvPicPr>
        <p:blipFill>
          <a:blip r:embed="rId5"/>
          <a:stretch>
            <a:fillRect/>
          </a:stretch>
        </p:blipFill>
        <p:spPr>
          <a:xfrm>
            <a:off x="2436722" y="4273319"/>
            <a:ext cx="4966430" cy="2348773"/>
          </a:xfrm>
          <a:prstGeom prst="rect">
            <a:avLst/>
          </a:prstGeom>
          <a:effectLst>
            <a:outerShdw blurRad="63500" sx="102000" sy="102000" algn="ctr" rotWithShape="0">
              <a:prstClr val="black">
                <a:alpha val="40000"/>
              </a:prstClr>
            </a:outerShdw>
          </a:effectLst>
        </p:spPr>
      </p:pic>
      <p:sp>
        <p:nvSpPr>
          <p:cNvPr id="10" name="Rectangle 9">
            <a:extLst>
              <a:ext uri="{FF2B5EF4-FFF2-40B4-BE49-F238E27FC236}">
                <a16:creationId xmlns:a16="http://schemas.microsoft.com/office/drawing/2014/main" id="{2411B0D7-046C-40FB-83FE-2A6C8E7093BD}"/>
              </a:ext>
            </a:extLst>
          </p:cNvPr>
          <p:cNvSpPr/>
          <p:nvPr/>
        </p:nvSpPr>
        <p:spPr>
          <a:xfrm>
            <a:off x="6842234" y="4656082"/>
            <a:ext cx="560918" cy="515007"/>
          </a:xfrm>
          <a:prstGeom prst="rect">
            <a:avLst/>
          </a:prstGeom>
          <a:noFill/>
          <a:ln w="38100">
            <a:solidFill>
              <a:srgbClr val="F474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ustDataLst>
      <p:tags r:id="rId1"/>
    </p:custDataLst>
    <p:extLst>
      <p:ext uri="{BB962C8B-B14F-4D97-AF65-F5344CB8AC3E}">
        <p14:creationId xmlns:p14="http://schemas.microsoft.com/office/powerpoint/2010/main" val="24643034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1990549"/>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Start adding a worker with the + icon</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Input First Name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Input Last Name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Input Date of Birth</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Press the Next Arrow </a:t>
            </a:r>
            <a:br>
              <a:rPr lang="en-AU" sz="1400" b="1" dirty="0">
                <a:solidFill>
                  <a:prstClr val="white"/>
                </a:solidFill>
                <a:latin typeface="Lato" panose="020F0502020204030203" pitchFamily="34" charset="0"/>
                <a:cs typeface="Times New Roman" panose="02020603050405020304" pitchFamily="18" charset="0"/>
              </a:rPr>
            </a:br>
            <a:r>
              <a:rPr lang="en-AU" sz="1400" b="1" dirty="0">
                <a:solidFill>
                  <a:prstClr val="white"/>
                </a:solidFill>
                <a:latin typeface="Lato" panose="020F0502020204030203" pitchFamily="34" charset="0"/>
                <a:cs typeface="Times New Roman" panose="02020603050405020304" pitchFamily="18" charset="0"/>
              </a:rPr>
              <a:t>when ready to proceed.</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Adding a Worker – Select Existing Worker</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430887"/>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Users will be able to search globally for existing workers, by inputting key information.</a:t>
            </a:r>
          </a:p>
        </p:txBody>
      </p:sp>
      <p:sp>
        <p:nvSpPr>
          <p:cNvPr id="4" name="Slide Number Placeholder 3">
            <a:extLst>
              <a:ext uri="{FF2B5EF4-FFF2-40B4-BE49-F238E27FC236}">
                <a16:creationId xmlns:a16="http://schemas.microsoft.com/office/drawing/2014/main" id="{DC682B80-83CC-4A80-AFE0-9EA456F5EDA5}"/>
              </a:ext>
            </a:extLst>
          </p:cNvPr>
          <p:cNvSpPr>
            <a:spLocks noGrp="1"/>
          </p:cNvSpPr>
          <p:nvPr>
            <p:ph type="sldNum" sz="quarter" idx="12"/>
          </p:nvPr>
        </p:nvSpPr>
        <p:spPr>
          <a:xfrm>
            <a:off x="-1550331" y="6377622"/>
            <a:ext cx="2057400" cy="365125"/>
          </a:xfrm>
        </p:spPr>
        <p:txBody>
          <a:bodyPr/>
          <a:lstStyle/>
          <a:p>
            <a:fld id="{6DBC3F89-7668-1540-AD5C-795EA2E32FF8}" type="slidenum">
              <a:rPr lang="en-US" smtClean="0"/>
              <a:t>14</a:t>
            </a:fld>
            <a:endParaRPr lang="en-US"/>
          </a:p>
        </p:txBody>
      </p:sp>
      <p:pic>
        <p:nvPicPr>
          <p:cNvPr id="11" name="Picture 10">
            <a:extLst>
              <a:ext uri="{FF2B5EF4-FFF2-40B4-BE49-F238E27FC236}">
                <a16:creationId xmlns:a16="http://schemas.microsoft.com/office/drawing/2014/main" id="{880B7D0C-A2FB-4125-BCB5-57A4C0DBDBF1}"/>
              </a:ext>
            </a:extLst>
          </p:cNvPr>
          <p:cNvPicPr>
            <a:picLocks noChangeAspect="1"/>
          </p:cNvPicPr>
          <p:nvPr/>
        </p:nvPicPr>
        <p:blipFill>
          <a:blip r:embed="rId4"/>
          <a:stretch>
            <a:fillRect/>
          </a:stretch>
        </p:blipFill>
        <p:spPr>
          <a:xfrm>
            <a:off x="578099" y="4764743"/>
            <a:ext cx="3410398" cy="1612879"/>
          </a:xfrm>
          <a:prstGeom prst="rect">
            <a:avLst/>
          </a:prstGeom>
          <a:effectLst>
            <a:outerShdw blurRad="63500" sx="102000" sy="102000" algn="ctr" rotWithShape="0">
              <a:prstClr val="black">
                <a:alpha val="40000"/>
              </a:prstClr>
            </a:outerShdw>
          </a:effectLst>
        </p:spPr>
      </p:pic>
      <p:pic>
        <p:nvPicPr>
          <p:cNvPr id="14" name="object 6">
            <a:extLst>
              <a:ext uri="{FF2B5EF4-FFF2-40B4-BE49-F238E27FC236}">
                <a16:creationId xmlns:a16="http://schemas.microsoft.com/office/drawing/2014/main" id="{6496811D-0DC0-4612-B237-AE03C84B6A16}"/>
              </a:ext>
            </a:extLst>
          </p:cNvPr>
          <p:cNvPicPr/>
          <p:nvPr/>
        </p:nvPicPr>
        <p:blipFill>
          <a:blip r:embed="rId5" cstate="print"/>
          <a:stretch>
            <a:fillRect/>
          </a:stretch>
        </p:blipFill>
        <p:spPr>
          <a:xfrm>
            <a:off x="3586073" y="5011469"/>
            <a:ext cx="330707" cy="300227"/>
          </a:xfrm>
          <a:prstGeom prst="rect">
            <a:avLst/>
          </a:prstGeom>
        </p:spPr>
      </p:pic>
      <p:pic>
        <p:nvPicPr>
          <p:cNvPr id="3" name="Picture 2">
            <a:extLst>
              <a:ext uri="{FF2B5EF4-FFF2-40B4-BE49-F238E27FC236}">
                <a16:creationId xmlns:a16="http://schemas.microsoft.com/office/drawing/2014/main" id="{558D2138-FF77-41D3-92F2-BCC64C072C5D}"/>
              </a:ext>
            </a:extLst>
          </p:cNvPr>
          <p:cNvPicPr>
            <a:picLocks noChangeAspect="1"/>
          </p:cNvPicPr>
          <p:nvPr/>
        </p:nvPicPr>
        <p:blipFill>
          <a:blip r:embed="rId6"/>
          <a:stretch>
            <a:fillRect/>
          </a:stretch>
        </p:blipFill>
        <p:spPr>
          <a:xfrm>
            <a:off x="4226258" y="2083567"/>
            <a:ext cx="3605426" cy="4154244"/>
          </a:xfrm>
          <a:prstGeom prst="rect">
            <a:avLst/>
          </a:prstGeom>
          <a:effectLst>
            <a:outerShdw blurRad="63500" sx="102000" sy="102000" algn="ctr" rotWithShape="0">
              <a:prstClr val="black">
                <a:alpha val="40000"/>
              </a:prstClr>
            </a:outerShdw>
          </a:effectLst>
        </p:spPr>
      </p:pic>
      <p:pic>
        <p:nvPicPr>
          <p:cNvPr id="13" name="Picture 12">
            <a:extLst>
              <a:ext uri="{FF2B5EF4-FFF2-40B4-BE49-F238E27FC236}">
                <a16:creationId xmlns:a16="http://schemas.microsoft.com/office/drawing/2014/main" id="{96117475-352D-4948-94E2-63D104C910C3}"/>
              </a:ext>
            </a:extLst>
          </p:cNvPr>
          <p:cNvPicPr>
            <a:picLocks noChangeAspect="1"/>
          </p:cNvPicPr>
          <p:nvPr/>
        </p:nvPicPr>
        <p:blipFill>
          <a:blip r:embed="rId7"/>
          <a:stretch>
            <a:fillRect/>
          </a:stretch>
        </p:blipFill>
        <p:spPr>
          <a:xfrm rot="5696543" flipH="1" flipV="1">
            <a:off x="3630346" y="4346841"/>
            <a:ext cx="686271" cy="718364"/>
          </a:xfrm>
          <a:prstGeom prst="rect">
            <a:avLst/>
          </a:prstGeom>
        </p:spPr>
      </p:pic>
      <p:pic>
        <p:nvPicPr>
          <p:cNvPr id="18" name="object 7">
            <a:extLst>
              <a:ext uri="{FF2B5EF4-FFF2-40B4-BE49-F238E27FC236}">
                <a16:creationId xmlns:a16="http://schemas.microsoft.com/office/drawing/2014/main" id="{9A2863D3-4677-4073-9621-2B6E4BA71ABA}"/>
              </a:ext>
            </a:extLst>
          </p:cNvPr>
          <p:cNvPicPr/>
          <p:nvPr/>
        </p:nvPicPr>
        <p:blipFill>
          <a:blip r:embed="rId8" cstate="print"/>
          <a:stretch>
            <a:fillRect/>
          </a:stretch>
        </p:blipFill>
        <p:spPr>
          <a:xfrm>
            <a:off x="2902440" y="2710933"/>
            <a:ext cx="455755" cy="689220"/>
          </a:xfrm>
          <a:prstGeom prst="rect">
            <a:avLst/>
          </a:prstGeom>
        </p:spPr>
      </p:pic>
      <p:sp>
        <p:nvSpPr>
          <p:cNvPr id="19" name="Rectangle 18">
            <a:extLst>
              <a:ext uri="{FF2B5EF4-FFF2-40B4-BE49-F238E27FC236}">
                <a16:creationId xmlns:a16="http://schemas.microsoft.com/office/drawing/2014/main" id="{A4E379F8-EAFC-4722-8448-4A52E66E0CCF}"/>
              </a:ext>
            </a:extLst>
          </p:cNvPr>
          <p:cNvSpPr/>
          <p:nvPr/>
        </p:nvSpPr>
        <p:spPr>
          <a:xfrm>
            <a:off x="7041931" y="5896303"/>
            <a:ext cx="283780" cy="341508"/>
          </a:xfrm>
          <a:prstGeom prst="rect">
            <a:avLst/>
          </a:prstGeom>
          <a:noFill/>
          <a:ln w="38100">
            <a:solidFill>
              <a:srgbClr val="F474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ustDataLst>
      <p:tags r:id="rId1"/>
    </p:custDataLst>
    <p:extLst>
      <p:ext uri="{BB962C8B-B14F-4D97-AF65-F5344CB8AC3E}">
        <p14:creationId xmlns:p14="http://schemas.microsoft.com/office/powerpoint/2010/main" val="12040297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329103"/>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Users will have the option to select an existing profile, if one is found, or create a new profile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Demo here show Joe already exists and you can see why company he works for. Permission is required to associate this existing worker. </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This is a prompt to ensure correct processes are being followed.</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Adding a Worker – Select Existing Worker</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261610"/>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View below shows if existing worker is found matching details.</a:t>
            </a:r>
          </a:p>
        </p:txBody>
      </p:sp>
      <p:sp>
        <p:nvSpPr>
          <p:cNvPr id="4" name="Slide Number Placeholder 3">
            <a:extLst>
              <a:ext uri="{FF2B5EF4-FFF2-40B4-BE49-F238E27FC236}">
                <a16:creationId xmlns:a16="http://schemas.microsoft.com/office/drawing/2014/main" id="{DC682B80-83CC-4A80-AFE0-9EA456F5EDA5}"/>
              </a:ext>
            </a:extLst>
          </p:cNvPr>
          <p:cNvSpPr>
            <a:spLocks noGrp="1"/>
          </p:cNvSpPr>
          <p:nvPr>
            <p:ph type="sldNum" sz="quarter" idx="12"/>
          </p:nvPr>
        </p:nvSpPr>
        <p:spPr>
          <a:xfrm>
            <a:off x="-1550331" y="6377622"/>
            <a:ext cx="2057400" cy="365125"/>
          </a:xfrm>
        </p:spPr>
        <p:txBody>
          <a:bodyPr/>
          <a:lstStyle/>
          <a:p>
            <a:fld id="{6DBC3F89-7668-1540-AD5C-795EA2E32FF8}" type="slidenum">
              <a:rPr lang="en-US" smtClean="0"/>
              <a:t>15</a:t>
            </a:fld>
            <a:endParaRPr lang="en-US"/>
          </a:p>
        </p:txBody>
      </p:sp>
      <p:grpSp>
        <p:nvGrpSpPr>
          <p:cNvPr id="21" name="Group 20">
            <a:extLst>
              <a:ext uri="{FF2B5EF4-FFF2-40B4-BE49-F238E27FC236}">
                <a16:creationId xmlns:a16="http://schemas.microsoft.com/office/drawing/2014/main" id="{175DBE7F-0D7D-4AEC-886D-9A653CE5EAC5}"/>
              </a:ext>
            </a:extLst>
          </p:cNvPr>
          <p:cNvGrpSpPr/>
          <p:nvPr/>
        </p:nvGrpSpPr>
        <p:grpSpPr>
          <a:xfrm>
            <a:off x="4183117" y="1618593"/>
            <a:ext cx="4349385" cy="4593021"/>
            <a:chOff x="4351997" y="1875452"/>
            <a:chExt cx="4180505" cy="4336162"/>
          </a:xfrm>
          <a:effectLst>
            <a:outerShdw blurRad="63500" sx="102000" sy="102000" algn="ctr" rotWithShape="0">
              <a:prstClr val="black">
                <a:alpha val="40000"/>
              </a:prstClr>
            </a:outerShdw>
          </a:effectLst>
        </p:grpSpPr>
        <p:pic>
          <p:nvPicPr>
            <p:cNvPr id="7" name="Picture 6">
              <a:extLst>
                <a:ext uri="{FF2B5EF4-FFF2-40B4-BE49-F238E27FC236}">
                  <a16:creationId xmlns:a16="http://schemas.microsoft.com/office/drawing/2014/main" id="{25105167-D33B-40EE-B891-F63A5E61C415}"/>
                </a:ext>
              </a:extLst>
            </p:cNvPr>
            <p:cNvPicPr>
              <a:picLocks noChangeAspect="1"/>
            </p:cNvPicPr>
            <p:nvPr/>
          </p:nvPicPr>
          <p:blipFill>
            <a:blip r:embed="rId4"/>
            <a:stretch>
              <a:fillRect/>
            </a:stretch>
          </p:blipFill>
          <p:spPr>
            <a:xfrm>
              <a:off x="4351997" y="1875452"/>
              <a:ext cx="4180505" cy="4336162"/>
            </a:xfrm>
            <a:prstGeom prst="rect">
              <a:avLst/>
            </a:prstGeom>
          </p:spPr>
        </p:pic>
        <p:pic>
          <p:nvPicPr>
            <p:cNvPr id="16" name="Picture 15">
              <a:extLst>
                <a:ext uri="{FF2B5EF4-FFF2-40B4-BE49-F238E27FC236}">
                  <a16:creationId xmlns:a16="http://schemas.microsoft.com/office/drawing/2014/main" id="{9827F055-8985-40EA-973D-1ACD8F90466C}"/>
                </a:ext>
              </a:extLst>
            </p:cNvPr>
            <p:cNvPicPr>
              <a:picLocks noChangeAspect="1"/>
            </p:cNvPicPr>
            <p:nvPr/>
          </p:nvPicPr>
          <p:blipFill>
            <a:blip r:embed="rId5"/>
            <a:stretch>
              <a:fillRect/>
            </a:stretch>
          </p:blipFill>
          <p:spPr>
            <a:xfrm>
              <a:off x="4597516" y="4477876"/>
              <a:ext cx="3567078" cy="504103"/>
            </a:xfrm>
            <a:prstGeom prst="rect">
              <a:avLst/>
            </a:prstGeom>
          </p:spPr>
        </p:pic>
      </p:grpSp>
      <p:sp>
        <p:nvSpPr>
          <p:cNvPr id="19" name="Rectangle 18">
            <a:extLst>
              <a:ext uri="{FF2B5EF4-FFF2-40B4-BE49-F238E27FC236}">
                <a16:creationId xmlns:a16="http://schemas.microsoft.com/office/drawing/2014/main" id="{A4E379F8-EAFC-4722-8448-4A52E66E0CCF}"/>
              </a:ext>
            </a:extLst>
          </p:cNvPr>
          <p:cNvSpPr/>
          <p:nvPr/>
        </p:nvSpPr>
        <p:spPr>
          <a:xfrm>
            <a:off x="7697419" y="5848464"/>
            <a:ext cx="283780" cy="341508"/>
          </a:xfrm>
          <a:prstGeom prst="rect">
            <a:avLst/>
          </a:prstGeom>
          <a:noFill/>
          <a:ln w="38100">
            <a:solidFill>
              <a:srgbClr val="F474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23" name="Picture 22">
            <a:extLst>
              <a:ext uri="{FF2B5EF4-FFF2-40B4-BE49-F238E27FC236}">
                <a16:creationId xmlns:a16="http://schemas.microsoft.com/office/drawing/2014/main" id="{DFB62FC4-ED39-4F3E-9C25-07FDA557ECB3}"/>
              </a:ext>
            </a:extLst>
          </p:cNvPr>
          <p:cNvPicPr>
            <a:picLocks noChangeAspect="1"/>
          </p:cNvPicPr>
          <p:nvPr/>
        </p:nvPicPr>
        <p:blipFill>
          <a:blip r:embed="rId6"/>
          <a:stretch>
            <a:fillRect/>
          </a:stretch>
        </p:blipFill>
        <p:spPr>
          <a:xfrm>
            <a:off x="491109" y="4191517"/>
            <a:ext cx="3391914" cy="1827708"/>
          </a:xfrm>
          <a:prstGeom prst="rect">
            <a:avLst/>
          </a:prstGeom>
          <a:effectLst>
            <a:outerShdw blurRad="63500" sx="102000" sy="102000" algn="ctr" rotWithShape="0">
              <a:prstClr val="black">
                <a:alpha val="40000"/>
              </a:prstClr>
            </a:outerShdw>
          </a:effectLst>
        </p:spPr>
      </p:pic>
      <p:pic>
        <p:nvPicPr>
          <p:cNvPr id="13" name="Picture 12">
            <a:extLst>
              <a:ext uri="{FF2B5EF4-FFF2-40B4-BE49-F238E27FC236}">
                <a16:creationId xmlns:a16="http://schemas.microsoft.com/office/drawing/2014/main" id="{96117475-352D-4948-94E2-63D104C910C3}"/>
              </a:ext>
            </a:extLst>
          </p:cNvPr>
          <p:cNvPicPr>
            <a:picLocks noChangeAspect="1"/>
          </p:cNvPicPr>
          <p:nvPr/>
        </p:nvPicPr>
        <p:blipFill>
          <a:blip r:embed="rId7"/>
          <a:stretch>
            <a:fillRect/>
          </a:stretch>
        </p:blipFill>
        <p:spPr>
          <a:xfrm rot="7265599" flipH="1" flipV="1">
            <a:off x="3454367" y="5093046"/>
            <a:ext cx="857312" cy="897404"/>
          </a:xfrm>
          <a:prstGeom prst="rect">
            <a:avLst/>
          </a:prstGeom>
        </p:spPr>
      </p:pic>
      <p:pic>
        <p:nvPicPr>
          <p:cNvPr id="24" name="Picture 23">
            <a:extLst>
              <a:ext uri="{FF2B5EF4-FFF2-40B4-BE49-F238E27FC236}">
                <a16:creationId xmlns:a16="http://schemas.microsoft.com/office/drawing/2014/main" id="{14096062-6119-46B8-AB6F-0FA20694B687}"/>
              </a:ext>
            </a:extLst>
          </p:cNvPr>
          <p:cNvPicPr>
            <a:picLocks noChangeAspect="1"/>
          </p:cNvPicPr>
          <p:nvPr/>
        </p:nvPicPr>
        <p:blipFill>
          <a:blip r:embed="rId7"/>
          <a:stretch>
            <a:fillRect/>
          </a:stretch>
        </p:blipFill>
        <p:spPr>
          <a:xfrm rot="13788051" flipV="1">
            <a:off x="3701027" y="4059741"/>
            <a:ext cx="746763" cy="718364"/>
          </a:xfrm>
          <a:prstGeom prst="rect">
            <a:avLst/>
          </a:prstGeom>
        </p:spPr>
      </p:pic>
    </p:spTree>
    <p:custDataLst>
      <p:tags r:id="rId1"/>
    </p:custDataLst>
    <p:extLst>
      <p:ext uri="{BB962C8B-B14F-4D97-AF65-F5344CB8AC3E}">
        <p14:creationId xmlns:p14="http://schemas.microsoft.com/office/powerpoint/2010/main" val="5185156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3221655"/>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Selecting Joe as the existing worker</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Press Next </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Will now be presented with what company they work for. </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If company is NOT associated to site/realm, then will be given option to select company they work for.</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Once company found, click Add to have that worker associated as an employee for that company.</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Adding a Worker – Select Existing Worker</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600164"/>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Managing workers through this process should be taken with caution, to ensure the correct company is being associated to that worker. If unsure  Check with the workers company first.</a:t>
            </a:r>
          </a:p>
        </p:txBody>
      </p:sp>
      <p:sp>
        <p:nvSpPr>
          <p:cNvPr id="4" name="Slide Number Placeholder 3">
            <a:extLst>
              <a:ext uri="{FF2B5EF4-FFF2-40B4-BE49-F238E27FC236}">
                <a16:creationId xmlns:a16="http://schemas.microsoft.com/office/drawing/2014/main" id="{DC682B80-83CC-4A80-AFE0-9EA456F5EDA5}"/>
              </a:ext>
            </a:extLst>
          </p:cNvPr>
          <p:cNvSpPr>
            <a:spLocks noGrp="1"/>
          </p:cNvSpPr>
          <p:nvPr>
            <p:ph type="sldNum" sz="quarter" idx="12"/>
          </p:nvPr>
        </p:nvSpPr>
        <p:spPr>
          <a:xfrm>
            <a:off x="-1550331" y="6377622"/>
            <a:ext cx="2057400" cy="365125"/>
          </a:xfrm>
        </p:spPr>
        <p:txBody>
          <a:bodyPr/>
          <a:lstStyle/>
          <a:p>
            <a:fld id="{6DBC3F89-7668-1540-AD5C-795EA2E32FF8}" type="slidenum">
              <a:rPr lang="en-US" smtClean="0"/>
              <a:t>16</a:t>
            </a:fld>
            <a:endParaRPr lang="en-US"/>
          </a:p>
        </p:txBody>
      </p:sp>
      <p:pic>
        <p:nvPicPr>
          <p:cNvPr id="16" name="Picture 15">
            <a:extLst>
              <a:ext uri="{FF2B5EF4-FFF2-40B4-BE49-F238E27FC236}">
                <a16:creationId xmlns:a16="http://schemas.microsoft.com/office/drawing/2014/main" id="{E7F2FE6C-D8FC-4F2F-B719-D58785F286A2}"/>
              </a:ext>
            </a:extLst>
          </p:cNvPr>
          <p:cNvPicPr>
            <a:picLocks noChangeAspect="1"/>
          </p:cNvPicPr>
          <p:nvPr/>
        </p:nvPicPr>
        <p:blipFill>
          <a:blip r:embed="rId4"/>
          <a:stretch>
            <a:fillRect/>
          </a:stretch>
        </p:blipFill>
        <p:spPr>
          <a:xfrm>
            <a:off x="423140" y="4406643"/>
            <a:ext cx="3773279" cy="1542212"/>
          </a:xfrm>
          <a:prstGeom prst="rect">
            <a:avLst/>
          </a:prstGeom>
          <a:effectLst>
            <a:outerShdw blurRad="63500" sx="102000" sy="102000" algn="ctr" rotWithShape="0">
              <a:prstClr val="black">
                <a:alpha val="40000"/>
              </a:prstClr>
            </a:outerShdw>
          </a:effectLst>
        </p:spPr>
      </p:pic>
      <p:sp>
        <p:nvSpPr>
          <p:cNvPr id="19" name="Rectangle 18">
            <a:extLst>
              <a:ext uri="{FF2B5EF4-FFF2-40B4-BE49-F238E27FC236}">
                <a16:creationId xmlns:a16="http://schemas.microsoft.com/office/drawing/2014/main" id="{A4E379F8-EAFC-4722-8448-4A52E66E0CCF}"/>
              </a:ext>
            </a:extLst>
          </p:cNvPr>
          <p:cNvSpPr/>
          <p:nvPr/>
        </p:nvSpPr>
        <p:spPr>
          <a:xfrm>
            <a:off x="3511819" y="5658654"/>
            <a:ext cx="283780" cy="341508"/>
          </a:xfrm>
          <a:prstGeom prst="rect">
            <a:avLst/>
          </a:prstGeom>
          <a:noFill/>
          <a:ln w="38100">
            <a:solidFill>
              <a:srgbClr val="F474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22" name="Picture 21">
            <a:extLst>
              <a:ext uri="{FF2B5EF4-FFF2-40B4-BE49-F238E27FC236}">
                <a16:creationId xmlns:a16="http://schemas.microsoft.com/office/drawing/2014/main" id="{BA4234CC-9097-47CB-94F3-94763AF572B3}"/>
              </a:ext>
            </a:extLst>
          </p:cNvPr>
          <p:cNvPicPr>
            <a:picLocks noChangeAspect="1"/>
          </p:cNvPicPr>
          <p:nvPr/>
        </p:nvPicPr>
        <p:blipFill>
          <a:blip r:embed="rId5"/>
          <a:stretch>
            <a:fillRect/>
          </a:stretch>
        </p:blipFill>
        <p:spPr>
          <a:xfrm>
            <a:off x="3780531" y="2236321"/>
            <a:ext cx="2851497" cy="2355162"/>
          </a:xfrm>
          <a:prstGeom prst="rect">
            <a:avLst/>
          </a:prstGeom>
          <a:effectLst>
            <a:outerShdw blurRad="63500" sx="102000" sy="102000" algn="ctr" rotWithShape="0">
              <a:prstClr val="black">
                <a:alpha val="40000"/>
              </a:prstClr>
            </a:outerShdw>
          </a:effectLst>
        </p:spPr>
      </p:pic>
      <p:pic>
        <p:nvPicPr>
          <p:cNvPr id="24" name="Picture 23">
            <a:extLst>
              <a:ext uri="{FF2B5EF4-FFF2-40B4-BE49-F238E27FC236}">
                <a16:creationId xmlns:a16="http://schemas.microsoft.com/office/drawing/2014/main" id="{A8DA5BFB-C58C-4D0E-94F2-B0673E660D98}"/>
              </a:ext>
            </a:extLst>
          </p:cNvPr>
          <p:cNvPicPr>
            <a:picLocks noChangeAspect="1"/>
          </p:cNvPicPr>
          <p:nvPr/>
        </p:nvPicPr>
        <p:blipFill>
          <a:blip r:embed="rId6"/>
          <a:stretch>
            <a:fillRect/>
          </a:stretch>
        </p:blipFill>
        <p:spPr>
          <a:xfrm>
            <a:off x="5836078" y="3559214"/>
            <a:ext cx="3029106" cy="2343270"/>
          </a:xfrm>
          <a:prstGeom prst="rect">
            <a:avLst/>
          </a:prstGeom>
          <a:effectLst>
            <a:outerShdw blurRad="63500" sx="102000" sy="102000" algn="ctr" rotWithShape="0">
              <a:prstClr val="black">
                <a:alpha val="40000"/>
              </a:prstClr>
            </a:outerShdw>
          </a:effectLst>
        </p:spPr>
      </p:pic>
      <p:pic>
        <p:nvPicPr>
          <p:cNvPr id="25" name="Picture 24">
            <a:extLst>
              <a:ext uri="{FF2B5EF4-FFF2-40B4-BE49-F238E27FC236}">
                <a16:creationId xmlns:a16="http://schemas.microsoft.com/office/drawing/2014/main" id="{637A44CD-ECA0-4534-914B-40F871C1D5D8}"/>
              </a:ext>
            </a:extLst>
          </p:cNvPr>
          <p:cNvPicPr>
            <a:picLocks noChangeAspect="1"/>
          </p:cNvPicPr>
          <p:nvPr/>
        </p:nvPicPr>
        <p:blipFill>
          <a:blip r:embed="rId7"/>
          <a:stretch>
            <a:fillRect/>
          </a:stretch>
        </p:blipFill>
        <p:spPr>
          <a:xfrm rot="5696543" flipH="1" flipV="1">
            <a:off x="3196220" y="3866586"/>
            <a:ext cx="686271" cy="718364"/>
          </a:xfrm>
          <a:prstGeom prst="rect">
            <a:avLst/>
          </a:prstGeom>
        </p:spPr>
      </p:pic>
      <p:pic>
        <p:nvPicPr>
          <p:cNvPr id="13" name="Picture 12">
            <a:extLst>
              <a:ext uri="{FF2B5EF4-FFF2-40B4-BE49-F238E27FC236}">
                <a16:creationId xmlns:a16="http://schemas.microsoft.com/office/drawing/2014/main" id="{96117475-352D-4948-94E2-63D104C910C3}"/>
              </a:ext>
            </a:extLst>
          </p:cNvPr>
          <p:cNvPicPr>
            <a:picLocks noChangeAspect="1"/>
          </p:cNvPicPr>
          <p:nvPr/>
        </p:nvPicPr>
        <p:blipFill>
          <a:blip r:embed="rId7"/>
          <a:stretch>
            <a:fillRect/>
          </a:stretch>
        </p:blipFill>
        <p:spPr>
          <a:xfrm rot="11813961" flipH="1" flipV="1">
            <a:off x="6344653" y="2738955"/>
            <a:ext cx="889812" cy="931423"/>
          </a:xfrm>
          <a:prstGeom prst="rect">
            <a:avLst/>
          </a:prstGeom>
        </p:spPr>
      </p:pic>
      <p:sp>
        <p:nvSpPr>
          <p:cNvPr id="26" name="Rectangle 25">
            <a:extLst>
              <a:ext uri="{FF2B5EF4-FFF2-40B4-BE49-F238E27FC236}">
                <a16:creationId xmlns:a16="http://schemas.microsoft.com/office/drawing/2014/main" id="{8D57DDAA-2EEB-4462-91C1-EB8E6CE9D3B2}"/>
              </a:ext>
            </a:extLst>
          </p:cNvPr>
          <p:cNvSpPr/>
          <p:nvPr/>
        </p:nvSpPr>
        <p:spPr>
          <a:xfrm>
            <a:off x="8390612" y="5543966"/>
            <a:ext cx="474572" cy="341508"/>
          </a:xfrm>
          <a:prstGeom prst="rect">
            <a:avLst/>
          </a:prstGeom>
          <a:noFill/>
          <a:ln w="38100">
            <a:solidFill>
              <a:srgbClr val="F474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ustDataLst>
      <p:tags r:id="rId1"/>
    </p:custDataLst>
    <p:extLst>
      <p:ext uri="{BB962C8B-B14F-4D97-AF65-F5344CB8AC3E}">
        <p14:creationId xmlns:p14="http://schemas.microsoft.com/office/powerpoint/2010/main" val="7847538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1898216"/>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After Added, enter in required notes for the worker being added.</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Press DONE when ready.</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Worker page will refresh and show this worker now associated to site and what company they are working for.</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Adding a Worker – Select Existing Worker</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754053"/>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Once completed, this worker will be in the system officially as working for this company.</a:t>
            </a:r>
          </a:p>
          <a:p>
            <a:pPr marL="171450" indent="-171450">
              <a:spcBef>
                <a:spcPts val="600"/>
              </a:spcBef>
              <a:spcAft>
                <a:spcPts val="600"/>
              </a:spcAft>
              <a:buClr>
                <a:schemeClr val="accent1"/>
              </a:buClr>
              <a:buFont typeface="Arial" panose="020B0604020202020204" pitchFamily="34" charset="0"/>
              <a:buChar char="•"/>
            </a:pPr>
            <a:endParaRPr lang="en-AU" sz="1100" dirty="0">
              <a:solidFill>
                <a:schemeClr val="tx1">
                  <a:lumMod val="50000"/>
                  <a:lumOff val="50000"/>
                </a:schemeClr>
              </a:solidFill>
              <a:latin typeface="Lato" panose="020F0502020204030203" pitchFamily="34" charset="0"/>
            </a:endParaRPr>
          </a:p>
        </p:txBody>
      </p:sp>
      <p:sp>
        <p:nvSpPr>
          <p:cNvPr id="4" name="Slide Number Placeholder 3">
            <a:extLst>
              <a:ext uri="{FF2B5EF4-FFF2-40B4-BE49-F238E27FC236}">
                <a16:creationId xmlns:a16="http://schemas.microsoft.com/office/drawing/2014/main" id="{DC682B80-83CC-4A80-AFE0-9EA456F5EDA5}"/>
              </a:ext>
            </a:extLst>
          </p:cNvPr>
          <p:cNvSpPr>
            <a:spLocks noGrp="1"/>
          </p:cNvSpPr>
          <p:nvPr>
            <p:ph type="sldNum" sz="quarter" idx="12"/>
          </p:nvPr>
        </p:nvSpPr>
        <p:spPr>
          <a:xfrm>
            <a:off x="-1550331" y="6377622"/>
            <a:ext cx="2057400" cy="365125"/>
          </a:xfrm>
        </p:spPr>
        <p:txBody>
          <a:bodyPr/>
          <a:lstStyle/>
          <a:p>
            <a:fld id="{6DBC3F89-7668-1540-AD5C-795EA2E32FF8}" type="slidenum">
              <a:rPr lang="en-US" smtClean="0"/>
              <a:t>17</a:t>
            </a:fld>
            <a:endParaRPr lang="en-US"/>
          </a:p>
        </p:txBody>
      </p:sp>
      <p:pic>
        <p:nvPicPr>
          <p:cNvPr id="13" name="Picture 12">
            <a:extLst>
              <a:ext uri="{FF2B5EF4-FFF2-40B4-BE49-F238E27FC236}">
                <a16:creationId xmlns:a16="http://schemas.microsoft.com/office/drawing/2014/main" id="{96117475-352D-4948-94E2-63D104C910C3}"/>
              </a:ext>
            </a:extLst>
          </p:cNvPr>
          <p:cNvPicPr>
            <a:picLocks noChangeAspect="1"/>
          </p:cNvPicPr>
          <p:nvPr/>
        </p:nvPicPr>
        <p:blipFill>
          <a:blip r:embed="rId4"/>
          <a:stretch>
            <a:fillRect/>
          </a:stretch>
        </p:blipFill>
        <p:spPr>
          <a:xfrm rot="11813961" flipH="1" flipV="1">
            <a:off x="-1990007" y="3382109"/>
            <a:ext cx="889812" cy="931423"/>
          </a:xfrm>
          <a:prstGeom prst="rect">
            <a:avLst/>
          </a:prstGeom>
        </p:spPr>
      </p:pic>
      <p:grpSp>
        <p:nvGrpSpPr>
          <p:cNvPr id="7" name="Group 6">
            <a:extLst>
              <a:ext uri="{FF2B5EF4-FFF2-40B4-BE49-F238E27FC236}">
                <a16:creationId xmlns:a16="http://schemas.microsoft.com/office/drawing/2014/main" id="{0F9D6E2B-3EEE-4117-9DFC-4435A2A4B692}"/>
              </a:ext>
            </a:extLst>
          </p:cNvPr>
          <p:cNvGrpSpPr/>
          <p:nvPr/>
        </p:nvGrpSpPr>
        <p:grpSpPr>
          <a:xfrm>
            <a:off x="921754" y="3815255"/>
            <a:ext cx="2951207" cy="2298765"/>
            <a:chOff x="4063145" y="2674878"/>
            <a:chExt cx="4426855" cy="3053260"/>
          </a:xfrm>
          <a:effectLst>
            <a:outerShdw blurRad="63500" sx="102000" sy="102000" algn="ctr" rotWithShape="0">
              <a:prstClr val="black">
                <a:alpha val="40000"/>
              </a:prstClr>
            </a:outerShdw>
          </a:effectLst>
        </p:grpSpPr>
        <p:pic>
          <p:nvPicPr>
            <p:cNvPr id="3" name="Picture 2">
              <a:extLst>
                <a:ext uri="{FF2B5EF4-FFF2-40B4-BE49-F238E27FC236}">
                  <a16:creationId xmlns:a16="http://schemas.microsoft.com/office/drawing/2014/main" id="{EC227D4F-DD72-404E-BB7A-3F9F5F4B6499}"/>
                </a:ext>
              </a:extLst>
            </p:cNvPr>
            <p:cNvPicPr>
              <a:picLocks noChangeAspect="1"/>
            </p:cNvPicPr>
            <p:nvPr/>
          </p:nvPicPr>
          <p:blipFill>
            <a:blip r:embed="rId5"/>
            <a:stretch>
              <a:fillRect/>
            </a:stretch>
          </p:blipFill>
          <p:spPr>
            <a:xfrm>
              <a:off x="4063145" y="2674878"/>
              <a:ext cx="4426855" cy="3053260"/>
            </a:xfrm>
            <a:prstGeom prst="rect">
              <a:avLst/>
            </a:prstGeom>
            <a:effectLst>
              <a:outerShdw blurRad="63500" sx="102000" sy="102000" algn="ctr" rotWithShape="0">
                <a:prstClr val="black">
                  <a:alpha val="40000"/>
                </a:prstClr>
              </a:outerShdw>
            </a:effectLst>
          </p:spPr>
        </p:pic>
        <p:sp>
          <p:nvSpPr>
            <p:cNvPr id="26" name="Rectangle 25">
              <a:extLst>
                <a:ext uri="{FF2B5EF4-FFF2-40B4-BE49-F238E27FC236}">
                  <a16:creationId xmlns:a16="http://schemas.microsoft.com/office/drawing/2014/main" id="{8D57DDAA-2EEB-4462-91C1-EB8E6CE9D3B2}"/>
                </a:ext>
              </a:extLst>
            </p:cNvPr>
            <p:cNvSpPr/>
            <p:nvPr/>
          </p:nvSpPr>
          <p:spPr>
            <a:xfrm>
              <a:off x="4064377" y="4317446"/>
              <a:ext cx="4270326" cy="843133"/>
            </a:xfrm>
            <a:prstGeom prst="rect">
              <a:avLst/>
            </a:prstGeom>
            <a:noFill/>
            <a:ln w="38100">
              <a:solidFill>
                <a:srgbClr val="F474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pic>
        <p:nvPicPr>
          <p:cNvPr id="10" name="Picture 9">
            <a:extLst>
              <a:ext uri="{FF2B5EF4-FFF2-40B4-BE49-F238E27FC236}">
                <a16:creationId xmlns:a16="http://schemas.microsoft.com/office/drawing/2014/main" id="{AA5BFD74-1226-4758-B40A-66829A863248}"/>
              </a:ext>
            </a:extLst>
          </p:cNvPr>
          <p:cNvPicPr>
            <a:picLocks noChangeAspect="1"/>
          </p:cNvPicPr>
          <p:nvPr/>
        </p:nvPicPr>
        <p:blipFill>
          <a:blip r:embed="rId6"/>
          <a:stretch>
            <a:fillRect/>
          </a:stretch>
        </p:blipFill>
        <p:spPr>
          <a:xfrm>
            <a:off x="4287646" y="2213364"/>
            <a:ext cx="3479979" cy="4337273"/>
          </a:xfrm>
          <a:prstGeom prst="rect">
            <a:avLst/>
          </a:prstGeom>
          <a:effectLst>
            <a:outerShdw blurRad="63500" sx="102000" sy="102000" algn="ctr" rotWithShape="0">
              <a:prstClr val="black">
                <a:alpha val="40000"/>
              </a:prstClr>
            </a:outerShdw>
          </a:effectLst>
        </p:spPr>
      </p:pic>
      <p:pic>
        <p:nvPicPr>
          <p:cNvPr id="25" name="Picture 24">
            <a:extLst>
              <a:ext uri="{FF2B5EF4-FFF2-40B4-BE49-F238E27FC236}">
                <a16:creationId xmlns:a16="http://schemas.microsoft.com/office/drawing/2014/main" id="{637A44CD-ECA0-4534-914B-40F871C1D5D8}"/>
              </a:ext>
            </a:extLst>
          </p:cNvPr>
          <p:cNvPicPr>
            <a:picLocks noChangeAspect="1"/>
          </p:cNvPicPr>
          <p:nvPr/>
        </p:nvPicPr>
        <p:blipFill>
          <a:blip r:embed="rId4"/>
          <a:stretch>
            <a:fillRect/>
          </a:stretch>
        </p:blipFill>
        <p:spPr>
          <a:xfrm rot="8743105" flipH="1" flipV="1">
            <a:off x="3813947" y="5515354"/>
            <a:ext cx="686271" cy="718364"/>
          </a:xfrm>
          <a:prstGeom prst="rect">
            <a:avLst/>
          </a:prstGeom>
        </p:spPr>
      </p:pic>
      <p:sp>
        <p:nvSpPr>
          <p:cNvPr id="19" name="Rectangle 18">
            <a:extLst>
              <a:ext uri="{FF2B5EF4-FFF2-40B4-BE49-F238E27FC236}">
                <a16:creationId xmlns:a16="http://schemas.microsoft.com/office/drawing/2014/main" id="{A4E379F8-EAFC-4722-8448-4A52E66E0CCF}"/>
              </a:ext>
            </a:extLst>
          </p:cNvPr>
          <p:cNvSpPr/>
          <p:nvPr/>
        </p:nvSpPr>
        <p:spPr>
          <a:xfrm>
            <a:off x="4366317" y="6193841"/>
            <a:ext cx="3401308" cy="341508"/>
          </a:xfrm>
          <a:prstGeom prst="rect">
            <a:avLst/>
          </a:prstGeom>
          <a:noFill/>
          <a:ln w="38100">
            <a:solidFill>
              <a:srgbClr val="F474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ectangle 10">
            <a:extLst>
              <a:ext uri="{FF2B5EF4-FFF2-40B4-BE49-F238E27FC236}">
                <a16:creationId xmlns:a16="http://schemas.microsoft.com/office/drawing/2014/main" id="{A0A4CF9B-AC81-4BDD-96EA-E1E74CC12C6A}"/>
              </a:ext>
            </a:extLst>
          </p:cNvPr>
          <p:cNvSpPr/>
          <p:nvPr/>
        </p:nvSpPr>
        <p:spPr>
          <a:xfrm>
            <a:off x="5969876" y="5954870"/>
            <a:ext cx="640628" cy="15915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a:p>
        </p:txBody>
      </p:sp>
    </p:spTree>
    <p:custDataLst>
      <p:tags r:id="rId1"/>
    </p:custDataLst>
    <p:extLst>
      <p:ext uri="{BB962C8B-B14F-4D97-AF65-F5344CB8AC3E}">
        <p14:creationId xmlns:p14="http://schemas.microsoft.com/office/powerpoint/2010/main" val="23524313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ndoor, black, sitting, water&#10;&#10;Description automatically generated">
            <a:extLst>
              <a:ext uri="{FF2B5EF4-FFF2-40B4-BE49-F238E27FC236}">
                <a16:creationId xmlns:a16="http://schemas.microsoft.com/office/drawing/2014/main" id="{BD3E4633-80DE-4BF9-88EC-E314E4690053}"/>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30000"/>
                    </a14:imgEffect>
                  </a14:imgLayer>
                </a14:imgProps>
              </a:ext>
            </a:extLst>
          </a:blip>
          <a:stretch>
            <a:fillRect/>
          </a:stretch>
        </p:blipFill>
        <p:spPr>
          <a:xfrm>
            <a:off x="-1480957" y="0"/>
            <a:ext cx="12105914" cy="6858000"/>
          </a:xfrm>
          <a:prstGeom prst="rect">
            <a:avLst/>
          </a:prstGeom>
        </p:spPr>
      </p:pic>
      <p:grpSp>
        <p:nvGrpSpPr>
          <p:cNvPr id="2" name="Group 1">
            <a:extLst>
              <a:ext uri="{FF2B5EF4-FFF2-40B4-BE49-F238E27FC236}">
                <a16:creationId xmlns:a16="http://schemas.microsoft.com/office/drawing/2014/main" id="{9888A4BB-E6FA-0F44-9563-EB91B4D8E2F5}"/>
              </a:ext>
            </a:extLst>
          </p:cNvPr>
          <p:cNvGrpSpPr/>
          <p:nvPr/>
        </p:nvGrpSpPr>
        <p:grpSpPr>
          <a:xfrm>
            <a:off x="1460946" y="3429000"/>
            <a:ext cx="6222107" cy="1301739"/>
            <a:chOff x="2249172" y="5990969"/>
            <a:chExt cx="16592283" cy="3471302"/>
          </a:xfrm>
        </p:grpSpPr>
        <p:sp>
          <p:nvSpPr>
            <p:cNvPr id="14" name="TextBox 13">
              <a:extLst>
                <a:ext uri="{FF2B5EF4-FFF2-40B4-BE49-F238E27FC236}">
                  <a16:creationId xmlns:a16="http://schemas.microsoft.com/office/drawing/2014/main" id="{9ED1986D-7038-FA43-9562-E21913F905E0}"/>
                </a:ext>
              </a:extLst>
            </p:cNvPr>
            <p:cNvSpPr txBox="1"/>
            <p:nvPr/>
          </p:nvSpPr>
          <p:spPr>
            <a:xfrm>
              <a:off x="10299011" y="8785162"/>
              <a:ext cx="492616" cy="677109"/>
            </a:xfrm>
            <a:prstGeom prst="rect">
              <a:avLst/>
            </a:prstGeom>
            <a:noFill/>
          </p:spPr>
          <p:txBody>
            <a:bodyPr wrap="none" rtlCol="0">
              <a:spAutoFit/>
            </a:bodyPr>
            <a:lstStyle/>
            <a:p>
              <a:pPr algn="ctr">
                <a:spcBef>
                  <a:spcPts val="600"/>
                </a:spcBef>
                <a:spcAft>
                  <a:spcPts val="600"/>
                </a:spcAft>
              </a:pPr>
              <a:endParaRPr lang="en-US" sz="1050" spc="225"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2249172" y="5990969"/>
              <a:ext cx="16592283" cy="3118801"/>
            </a:xfrm>
            <a:prstGeom prst="rect">
              <a:avLst/>
            </a:prstGeom>
            <a:noFill/>
            <a:ln>
              <a:noFill/>
            </a:ln>
          </p:spPr>
          <p:txBody>
            <a:bodyPr wrap="square" rtlCol="0">
              <a:spAutoFit/>
            </a:bodyPr>
            <a:lstStyle/>
            <a:p>
              <a:pPr algn="ctr">
                <a:spcBef>
                  <a:spcPts val="600"/>
                </a:spcBef>
                <a:spcAft>
                  <a:spcPts val="600"/>
                </a:spcAft>
              </a:pPr>
              <a:endParaRPr lang="en-US" sz="3000" b="1" dirty="0">
                <a:solidFill>
                  <a:schemeClr val="bg1"/>
                </a:solidFill>
                <a:latin typeface="Lato Black" panose="020F0502020204030203" pitchFamily="34" charset="77"/>
                <a:ea typeface="Lato Black" panose="020F0502020204030203" pitchFamily="34" charset="0"/>
                <a:cs typeface="Lato Black" panose="020F0502020204030203" pitchFamily="34" charset="0"/>
              </a:endParaRPr>
            </a:p>
            <a:p>
              <a:pPr algn="ctr">
                <a:spcBef>
                  <a:spcPts val="600"/>
                </a:spcBef>
                <a:spcAft>
                  <a:spcPts val="600"/>
                </a:spcAft>
              </a:pPr>
              <a:r>
                <a:rPr lang="en-US" sz="30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ADDING A NEW WORKER</a:t>
              </a:r>
            </a:p>
          </p:txBody>
        </p:sp>
      </p:grpSp>
      <p:pic>
        <p:nvPicPr>
          <p:cNvPr id="11" name="Picture 10">
            <a:extLst>
              <a:ext uri="{FF2B5EF4-FFF2-40B4-BE49-F238E27FC236}">
                <a16:creationId xmlns:a16="http://schemas.microsoft.com/office/drawing/2014/main" id="{A608EBCB-37B8-B242-B3F0-82C4377BB21C}"/>
              </a:ext>
            </a:extLst>
          </p:cNvPr>
          <p:cNvPicPr>
            <a:picLocks noChangeAspect="1"/>
          </p:cNvPicPr>
          <p:nvPr/>
        </p:nvPicPr>
        <p:blipFill>
          <a:blip r:embed="rId5"/>
          <a:stretch>
            <a:fillRect/>
          </a:stretch>
        </p:blipFill>
        <p:spPr>
          <a:xfrm>
            <a:off x="4300770" y="2785060"/>
            <a:ext cx="542458" cy="542458"/>
          </a:xfrm>
          <a:prstGeom prst="rect">
            <a:avLst/>
          </a:prstGeom>
        </p:spPr>
      </p:pic>
    </p:spTree>
    <p:custDataLst>
      <p:tags r:id="rId1"/>
    </p:custDataLst>
    <p:extLst>
      <p:ext uri="{BB962C8B-B14F-4D97-AF65-F5344CB8AC3E}">
        <p14:creationId xmlns:p14="http://schemas.microsoft.com/office/powerpoint/2010/main" val="40908487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1898216"/>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Adding a worker feature allows new employees to be added to Onsite under a company.</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Does require Permission</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Part of adding the new worker is checking to see that a duplicate does  not already exist in the system. </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Adding a Worker – New Worker</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923330"/>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Must have permissions:  “Access = Data Editor”  and</a:t>
            </a:r>
            <a:br>
              <a:rPr lang="en-AU" sz="1100" dirty="0">
                <a:solidFill>
                  <a:schemeClr val="tx1">
                    <a:lumMod val="50000"/>
                    <a:lumOff val="50000"/>
                  </a:schemeClr>
                </a:solidFill>
                <a:latin typeface="Lato" panose="020F0502020204030203" pitchFamily="34" charset="0"/>
              </a:rPr>
            </a:br>
            <a:r>
              <a:rPr lang="en-AU" sz="1100" dirty="0">
                <a:solidFill>
                  <a:schemeClr val="tx1">
                    <a:lumMod val="50000"/>
                    <a:lumOff val="50000"/>
                  </a:schemeClr>
                </a:solidFill>
                <a:latin typeface="Lato" panose="020F0502020204030203" pitchFamily="34" charset="0"/>
              </a:rPr>
              <a:t>“Can Access Private Data = Enabled”  in order to add new workers</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Follows similar workflow that still exists in Onsite Track Easy, but moving this into a feature of the Client Portal for Admins.</a:t>
            </a:r>
          </a:p>
        </p:txBody>
      </p:sp>
      <p:sp>
        <p:nvSpPr>
          <p:cNvPr id="4" name="Slide Number Placeholder 3">
            <a:extLst>
              <a:ext uri="{FF2B5EF4-FFF2-40B4-BE49-F238E27FC236}">
                <a16:creationId xmlns:a16="http://schemas.microsoft.com/office/drawing/2014/main" id="{DC682B80-83CC-4A80-AFE0-9EA456F5EDA5}"/>
              </a:ext>
            </a:extLst>
          </p:cNvPr>
          <p:cNvSpPr>
            <a:spLocks noGrp="1"/>
          </p:cNvSpPr>
          <p:nvPr>
            <p:ph type="sldNum" sz="quarter" idx="12"/>
          </p:nvPr>
        </p:nvSpPr>
        <p:spPr>
          <a:xfrm>
            <a:off x="-1550331" y="6377622"/>
            <a:ext cx="2057400" cy="365125"/>
          </a:xfrm>
        </p:spPr>
        <p:txBody>
          <a:bodyPr/>
          <a:lstStyle/>
          <a:p>
            <a:fld id="{6DBC3F89-7668-1540-AD5C-795EA2E32FF8}" type="slidenum">
              <a:rPr lang="en-US" smtClean="0"/>
              <a:t>19</a:t>
            </a:fld>
            <a:endParaRPr lang="en-US"/>
          </a:p>
        </p:txBody>
      </p:sp>
      <p:pic>
        <p:nvPicPr>
          <p:cNvPr id="8" name="Picture 7">
            <a:extLst>
              <a:ext uri="{FF2B5EF4-FFF2-40B4-BE49-F238E27FC236}">
                <a16:creationId xmlns:a16="http://schemas.microsoft.com/office/drawing/2014/main" id="{6A0A6F22-CC1D-4A7D-A7E4-11E22FC104BD}"/>
              </a:ext>
            </a:extLst>
          </p:cNvPr>
          <p:cNvPicPr>
            <a:picLocks noChangeAspect="1"/>
          </p:cNvPicPr>
          <p:nvPr/>
        </p:nvPicPr>
        <p:blipFill>
          <a:blip r:embed="rId4"/>
          <a:stretch>
            <a:fillRect/>
          </a:stretch>
        </p:blipFill>
        <p:spPr>
          <a:xfrm>
            <a:off x="2436722" y="4273319"/>
            <a:ext cx="4966430" cy="2348773"/>
          </a:xfrm>
          <a:prstGeom prst="rect">
            <a:avLst/>
          </a:prstGeom>
          <a:effectLst>
            <a:outerShdw blurRad="63500" sx="102000" sy="102000" algn="ctr" rotWithShape="0">
              <a:prstClr val="black">
                <a:alpha val="40000"/>
              </a:prstClr>
            </a:outerShdw>
          </a:effectLst>
        </p:spPr>
      </p:pic>
      <p:sp>
        <p:nvSpPr>
          <p:cNvPr id="10" name="Rectangle 9">
            <a:extLst>
              <a:ext uri="{FF2B5EF4-FFF2-40B4-BE49-F238E27FC236}">
                <a16:creationId xmlns:a16="http://schemas.microsoft.com/office/drawing/2014/main" id="{2411B0D7-046C-40FB-83FE-2A6C8E7093BD}"/>
              </a:ext>
            </a:extLst>
          </p:cNvPr>
          <p:cNvSpPr/>
          <p:nvPr/>
        </p:nvSpPr>
        <p:spPr>
          <a:xfrm>
            <a:off x="6842234" y="4656082"/>
            <a:ext cx="560918" cy="515007"/>
          </a:xfrm>
          <a:prstGeom prst="rect">
            <a:avLst/>
          </a:prstGeom>
          <a:noFill/>
          <a:ln w="38100">
            <a:solidFill>
              <a:srgbClr val="F474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ustDataLst>
      <p:tags r:id="rId1"/>
    </p:custDataLst>
    <p:extLst>
      <p:ext uri="{BB962C8B-B14F-4D97-AF65-F5344CB8AC3E}">
        <p14:creationId xmlns:p14="http://schemas.microsoft.com/office/powerpoint/2010/main" val="3185945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772EEBDB-284D-4E09-9D0C-59219A608D22}"/>
              </a:ext>
            </a:extLst>
          </p:cNvPr>
          <p:cNvSpPr/>
          <p:nvPr/>
        </p:nvSpPr>
        <p:spPr>
          <a:xfrm>
            <a:off x="626318" y="1278000"/>
            <a:ext cx="3195054"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sp>
        <p:nvSpPr>
          <p:cNvPr id="9" name="TextBox 8"/>
          <p:cNvSpPr txBox="1"/>
          <p:nvPr/>
        </p:nvSpPr>
        <p:spPr>
          <a:xfrm>
            <a:off x="954309" y="480378"/>
            <a:ext cx="6994633"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rPr>
              <a:t>Login to the Client Portal</a:t>
            </a:r>
          </a:p>
        </p:txBody>
      </p:sp>
      <p:sp>
        <p:nvSpPr>
          <p:cNvPr id="24" name="Rectangle 23">
            <a:extLst>
              <a:ext uri="{FF2B5EF4-FFF2-40B4-BE49-F238E27FC236}">
                <a16:creationId xmlns:a16="http://schemas.microsoft.com/office/drawing/2014/main" id="{E42ED170-5978-A040-B8AB-B51BE5EBAF6E}"/>
              </a:ext>
            </a:extLst>
          </p:cNvPr>
          <p:cNvSpPr/>
          <p:nvPr/>
        </p:nvSpPr>
        <p:spPr>
          <a:xfrm>
            <a:off x="626318" y="532060"/>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44" name="Subtitle 2">
            <a:extLst>
              <a:ext uri="{FF2B5EF4-FFF2-40B4-BE49-F238E27FC236}">
                <a16:creationId xmlns:a16="http://schemas.microsoft.com/office/drawing/2014/main" id="{8F18A508-B340-D844-9059-5697CEE18047}"/>
              </a:ext>
            </a:extLst>
          </p:cNvPr>
          <p:cNvSpPr txBox="1">
            <a:spLocks/>
          </p:cNvSpPr>
          <p:nvPr/>
        </p:nvSpPr>
        <p:spPr>
          <a:xfrm>
            <a:off x="755066" y="1480044"/>
            <a:ext cx="2994898" cy="2287936"/>
          </a:xfrm>
          <a:prstGeom prst="rect">
            <a:avLst/>
          </a:prstGeom>
        </p:spPr>
        <p:txBody>
          <a:bodyPr vert="horz" wrap="square" lIns="36000" tIns="0"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spcAft>
                <a:spcPts val="600"/>
              </a:spcAft>
            </a:pPr>
            <a:r>
              <a:rPr lang="en-US" sz="1400" spc="4" dirty="0">
                <a:solidFill>
                  <a:schemeClr val="bg1"/>
                </a:solidFill>
                <a:latin typeface="Lato" panose="020F0502020204030203" pitchFamily="34" charset="0"/>
                <a:ea typeface="Calibri" panose="020F0502020204030204" pitchFamily="34" charset="0"/>
                <a:cs typeface="Times New Roman" panose="02020603050405020304" pitchFamily="18" charset="0"/>
              </a:rPr>
              <a:t>Go to </a:t>
            </a:r>
            <a:r>
              <a:rPr lang="en-US" sz="1400" spc="4" dirty="0">
                <a:solidFill>
                  <a:schemeClr val="bg1"/>
                </a:solidFill>
                <a:latin typeface="Lato" panose="020F0502020204030203" pitchFamily="3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https://login.poweredbyonsite.com</a:t>
            </a:r>
            <a:r>
              <a:rPr lang="en-US" sz="1400" spc="4" dirty="0">
                <a:solidFill>
                  <a:schemeClr val="bg1"/>
                </a:solidFill>
                <a:latin typeface="Lato" panose="020F0502020204030203" pitchFamily="34" charset="0"/>
                <a:ea typeface="Calibri" panose="020F0502020204030204" pitchFamily="34" charset="0"/>
                <a:cs typeface="Times New Roman" panose="02020603050405020304" pitchFamily="18" charset="0"/>
              </a:rPr>
              <a:t> and log in with your Pegasus Gateway Account</a:t>
            </a:r>
          </a:p>
          <a:p>
            <a:pPr algn="l">
              <a:lnSpc>
                <a:spcPct val="100000"/>
              </a:lnSpc>
              <a:spcBef>
                <a:spcPts val="600"/>
              </a:spcBef>
              <a:spcAft>
                <a:spcPts val="600"/>
              </a:spcAft>
            </a:pPr>
            <a:r>
              <a:rPr lang="en-US" sz="1400" spc="4" dirty="0">
                <a:solidFill>
                  <a:schemeClr val="bg1"/>
                </a:solidFill>
                <a:latin typeface="Lato" panose="020F0502020204030203" pitchFamily="34" charset="0"/>
                <a:ea typeface="Calibri" panose="020F0502020204030204" pitchFamily="34" charset="0"/>
                <a:cs typeface="Times New Roman" panose="02020603050405020304" pitchFamily="18" charset="0"/>
              </a:rPr>
              <a:t>Click on the Client Portal Tab</a:t>
            </a:r>
          </a:p>
          <a:p>
            <a:pPr algn="l">
              <a:lnSpc>
                <a:spcPct val="100000"/>
              </a:lnSpc>
              <a:spcBef>
                <a:spcPts val="600"/>
              </a:spcBef>
              <a:spcAft>
                <a:spcPts val="600"/>
              </a:spcAft>
            </a:pPr>
            <a:r>
              <a:rPr lang="en-US" sz="1400" spc="4" dirty="0">
                <a:solidFill>
                  <a:schemeClr val="bg1"/>
                </a:solidFill>
                <a:latin typeface="Lato" panose="020F0502020204030203" pitchFamily="34" charset="0"/>
                <a:ea typeface="Calibri" panose="020F0502020204030204" pitchFamily="34" charset="0"/>
                <a:cs typeface="Times New Roman" panose="02020603050405020304" pitchFamily="18" charset="0"/>
              </a:rPr>
              <a:t>This will log you in to the Client Portal and give you access related to your Onsite Track Easy User Rights and Permissions</a:t>
            </a:r>
          </a:p>
        </p:txBody>
      </p:sp>
      <p:pic>
        <p:nvPicPr>
          <p:cNvPr id="37" name="Picture 36">
            <a:extLst>
              <a:ext uri="{FF2B5EF4-FFF2-40B4-BE49-F238E27FC236}">
                <a16:creationId xmlns:a16="http://schemas.microsoft.com/office/drawing/2014/main" id="{3B865C46-5C46-45DF-B788-59C86367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65123" y="6505291"/>
            <a:ext cx="784433" cy="224510"/>
          </a:xfrm>
          <a:prstGeom prst="rect">
            <a:avLst/>
          </a:prstGeom>
        </p:spPr>
      </p:pic>
      <p:sp>
        <p:nvSpPr>
          <p:cNvPr id="15" name="TextBox 14">
            <a:extLst>
              <a:ext uri="{FF2B5EF4-FFF2-40B4-BE49-F238E27FC236}">
                <a16:creationId xmlns:a16="http://schemas.microsoft.com/office/drawing/2014/main" id="{C576664F-B1E2-459E-B5D7-45B50A02EB32}"/>
              </a:ext>
            </a:extLst>
          </p:cNvPr>
          <p:cNvSpPr txBox="1"/>
          <p:nvPr/>
        </p:nvSpPr>
        <p:spPr>
          <a:xfrm>
            <a:off x="4018508" y="1267607"/>
            <a:ext cx="4517784" cy="2646878"/>
          </a:xfrm>
          <a:prstGeom prst="rect">
            <a:avLst/>
          </a:prstGeom>
          <a:noFill/>
        </p:spPr>
        <p:txBody>
          <a:bodyPr wrap="square" rtlCol="0">
            <a:spAutoFit/>
          </a:bodyPr>
          <a:lstStyle>
            <a:defPPr>
              <a:defRPr lang="en-US"/>
            </a:defPPr>
            <a:lvl1pPr marL="171450" indent="-171450">
              <a:spcBef>
                <a:spcPts val="600"/>
              </a:spcBef>
              <a:spcAft>
                <a:spcPts val="600"/>
              </a:spcAft>
              <a:buClr>
                <a:srgbClr val="398EC5"/>
              </a:buClr>
              <a:buFont typeface="Wingdings" panose="05000000000000000000" pitchFamily="2" charset="2"/>
              <a:buChar char="§"/>
              <a:defRPr sz="1050" b="1">
                <a:solidFill>
                  <a:schemeClr val="tx1">
                    <a:lumMod val="50000"/>
                    <a:lumOff val="50000"/>
                  </a:schemeClr>
                </a:solidFill>
                <a:latin typeface="Lato" panose="020F0502020204030203" pitchFamily="34" charset="0"/>
              </a:defRPr>
            </a:lvl1pPr>
          </a:lstStyle>
          <a:p>
            <a:r>
              <a:rPr lang="en-AU" b="0" dirty="0"/>
              <a:t>This guide assumes you already have an existing Pegasus Gateway Login and you have a Site or Realm user account in Onsite Track Easy. </a:t>
            </a:r>
          </a:p>
          <a:p>
            <a:r>
              <a:rPr lang="en-AU" b="0" dirty="0"/>
              <a:t>It also assumes you have created you Onsite Track Easy Tile in the Pegasus Gateway and then have added the Pegasus Client Portal Tile.</a:t>
            </a:r>
          </a:p>
          <a:p>
            <a:r>
              <a:rPr lang="en-AU" b="0" dirty="0">
                <a:solidFill>
                  <a:schemeClr val="tx1"/>
                </a:solidFill>
              </a:rPr>
              <a:t>Aim: </a:t>
            </a:r>
            <a:r>
              <a:rPr lang="en-AU" b="0" dirty="0"/>
              <a:t>To allow Client Portal Users (Onsite Track Easy Administrators/ Super Users/Supervisors/Data Administrators) the ability to perform a number of functions in the Client Portal.</a:t>
            </a:r>
          </a:p>
          <a:p>
            <a:r>
              <a:rPr lang="en-AU" dirty="0">
                <a:solidFill>
                  <a:schemeClr val="tx1"/>
                </a:solidFill>
              </a:rPr>
              <a:t>Benefit:</a:t>
            </a:r>
            <a:r>
              <a:rPr lang="en-AU" b="0" dirty="0">
                <a:solidFill>
                  <a:schemeClr val="tx1"/>
                </a:solidFill>
              </a:rPr>
              <a:t> </a:t>
            </a:r>
            <a:r>
              <a:rPr lang="en-AU" b="0" dirty="0"/>
              <a:t>The Client Portal offers a more streamlined view and approach to manipulating  Employee and Contractor data that’s pulled from Onsite Track Easy.</a:t>
            </a:r>
          </a:p>
          <a:p>
            <a:r>
              <a:rPr lang="en-AU" b="0" dirty="0">
                <a:solidFill>
                  <a:srgbClr val="7F7F7F"/>
                </a:solidFill>
                <a:cs typeface="Times New Roman" panose="02020603050405020304" pitchFamily="18" charset="0"/>
              </a:rPr>
              <a:t>More information about the Pegasus Client Portal can be found at: </a:t>
            </a:r>
            <a:r>
              <a:rPr lang="en-AU" b="0" u="sng" dirty="0">
                <a:solidFill>
                  <a:srgbClr val="7F7F7F"/>
                </a:solidFill>
                <a:cs typeface="Times New Roman" panose="02020603050405020304" pitchFamily="18" charset="0"/>
              </a:rPr>
              <a:t>https://kb.pegasus.net.au/display/CA/Client+Portal</a:t>
            </a:r>
            <a:endParaRPr lang="en-AU" b="0" dirty="0"/>
          </a:p>
        </p:txBody>
      </p:sp>
      <p:pic>
        <p:nvPicPr>
          <p:cNvPr id="3" name="Picture 2">
            <a:extLst>
              <a:ext uri="{FF2B5EF4-FFF2-40B4-BE49-F238E27FC236}">
                <a16:creationId xmlns:a16="http://schemas.microsoft.com/office/drawing/2014/main" id="{E9F54848-728E-4761-BCF4-22789F832C69}"/>
              </a:ext>
            </a:extLst>
          </p:cNvPr>
          <p:cNvPicPr>
            <a:picLocks noChangeAspect="1"/>
          </p:cNvPicPr>
          <p:nvPr/>
        </p:nvPicPr>
        <p:blipFill>
          <a:blip r:embed="rId5"/>
          <a:stretch>
            <a:fillRect/>
          </a:stretch>
        </p:blipFill>
        <p:spPr>
          <a:xfrm>
            <a:off x="949043" y="4757251"/>
            <a:ext cx="2549603" cy="1748040"/>
          </a:xfrm>
          <a:prstGeom prst="rect">
            <a:avLst/>
          </a:prstGeom>
          <a:effectLst>
            <a:outerShdw blurRad="63500" sx="102000" sy="102000" algn="ctr" rotWithShape="0">
              <a:prstClr val="black">
                <a:alpha val="40000"/>
              </a:prstClr>
            </a:outerShdw>
          </a:effectLst>
        </p:spPr>
      </p:pic>
      <p:pic>
        <p:nvPicPr>
          <p:cNvPr id="4" name="Picture 3">
            <a:extLst>
              <a:ext uri="{FF2B5EF4-FFF2-40B4-BE49-F238E27FC236}">
                <a16:creationId xmlns:a16="http://schemas.microsoft.com/office/drawing/2014/main" id="{30C43AEA-BA09-4EC6-852B-F50FC4C645C4}"/>
              </a:ext>
            </a:extLst>
          </p:cNvPr>
          <p:cNvPicPr>
            <a:picLocks noChangeAspect="1"/>
          </p:cNvPicPr>
          <p:nvPr/>
        </p:nvPicPr>
        <p:blipFill>
          <a:blip r:embed="rId6"/>
          <a:stretch>
            <a:fillRect/>
          </a:stretch>
        </p:blipFill>
        <p:spPr>
          <a:xfrm>
            <a:off x="3351201" y="4344420"/>
            <a:ext cx="1971429" cy="1371429"/>
          </a:xfrm>
          <a:prstGeom prst="rect">
            <a:avLst/>
          </a:prstGeom>
          <a:effectLst>
            <a:outerShdw blurRad="63500" sx="102000" sy="102000" algn="ctr" rotWithShape="0">
              <a:prstClr val="black">
                <a:alpha val="40000"/>
              </a:prstClr>
            </a:outerShdw>
          </a:effectLst>
        </p:spPr>
      </p:pic>
      <p:pic>
        <p:nvPicPr>
          <p:cNvPr id="5" name="Picture 4">
            <a:extLst>
              <a:ext uri="{FF2B5EF4-FFF2-40B4-BE49-F238E27FC236}">
                <a16:creationId xmlns:a16="http://schemas.microsoft.com/office/drawing/2014/main" id="{C1027CBE-4332-4EE8-8C50-487EF5AD3465}"/>
              </a:ext>
            </a:extLst>
          </p:cNvPr>
          <p:cNvPicPr>
            <a:picLocks noChangeAspect="1"/>
          </p:cNvPicPr>
          <p:nvPr/>
        </p:nvPicPr>
        <p:blipFill>
          <a:blip r:embed="rId7"/>
          <a:stretch>
            <a:fillRect/>
          </a:stretch>
        </p:blipFill>
        <p:spPr>
          <a:xfrm>
            <a:off x="4893122" y="3914485"/>
            <a:ext cx="3539855" cy="2527180"/>
          </a:xfrm>
          <a:prstGeom prst="rect">
            <a:avLst/>
          </a:prstGeom>
          <a:effectLst>
            <a:outerShdw blurRad="63500" sx="102000" sy="102000" algn="ctr" rotWithShape="0">
              <a:prstClr val="black">
                <a:alpha val="40000"/>
              </a:prstClr>
            </a:outerShdw>
          </a:effectLst>
        </p:spPr>
      </p:pic>
      <p:sp>
        <p:nvSpPr>
          <p:cNvPr id="2" name="Slide Number Placeholder 1">
            <a:extLst>
              <a:ext uri="{FF2B5EF4-FFF2-40B4-BE49-F238E27FC236}">
                <a16:creationId xmlns:a16="http://schemas.microsoft.com/office/drawing/2014/main" id="{5B11DF94-2819-460A-9AF5-34C5044DACB8}"/>
              </a:ext>
            </a:extLst>
          </p:cNvPr>
          <p:cNvSpPr>
            <a:spLocks noGrp="1"/>
          </p:cNvSpPr>
          <p:nvPr>
            <p:ph type="sldNum" sz="quarter" idx="12"/>
          </p:nvPr>
        </p:nvSpPr>
        <p:spPr>
          <a:xfrm>
            <a:off x="-1431082" y="6434983"/>
            <a:ext cx="2057400" cy="365125"/>
          </a:xfrm>
        </p:spPr>
        <p:txBody>
          <a:bodyPr/>
          <a:lstStyle/>
          <a:p>
            <a:fld id="{6DBC3F89-7668-1540-AD5C-795EA2E32FF8}" type="slidenum">
              <a:rPr lang="en-US" smtClean="0"/>
              <a:t>2</a:t>
            </a:fld>
            <a:endParaRPr lang="en-US" dirty="0"/>
          </a:p>
        </p:txBody>
      </p:sp>
    </p:spTree>
    <p:custDataLst>
      <p:tags r:id="rId1"/>
    </p:custDataLst>
    <p:extLst>
      <p:ext uri="{BB962C8B-B14F-4D97-AF65-F5344CB8AC3E}">
        <p14:creationId xmlns:p14="http://schemas.microsoft.com/office/powerpoint/2010/main" val="13659425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790768"/>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Start adding a worker with the + icon</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Input First Name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Input Last Name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Input Date of Birth</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Press the Next Arrow </a:t>
            </a:r>
            <a:br>
              <a:rPr lang="en-AU" sz="1400" b="1" dirty="0">
                <a:solidFill>
                  <a:prstClr val="white"/>
                </a:solidFill>
                <a:latin typeface="Lato" panose="020F0502020204030203" pitchFamily="34" charset="0"/>
                <a:cs typeface="Times New Roman" panose="02020603050405020304" pitchFamily="18" charset="0"/>
              </a:rPr>
            </a:br>
            <a:r>
              <a:rPr lang="en-AU" sz="1400" b="1" dirty="0">
                <a:solidFill>
                  <a:prstClr val="white"/>
                </a:solidFill>
                <a:latin typeface="Lato" panose="020F0502020204030203" pitchFamily="34" charset="0"/>
                <a:cs typeface="Times New Roman" panose="02020603050405020304" pitchFamily="18" charset="0"/>
              </a:rPr>
              <a:t>when ready to proceed.</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NOTE: Done does not become greyed out until the end of the process is reached.</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Adding a Worker – New Worker</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430887"/>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Users will be able to search globally for existing workers, by inputting key information.</a:t>
            </a:r>
          </a:p>
        </p:txBody>
      </p:sp>
      <p:sp>
        <p:nvSpPr>
          <p:cNvPr id="4" name="Slide Number Placeholder 3">
            <a:extLst>
              <a:ext uri="{FF2B5EF4-FFF2-40B4-BE49-F238E27FC236}">
                <a16:creationId xmlns:a16="http://schemas.microsoft.com/office/drawing/2014/main" id="{DC682B80-83CC-4A80-AFE0-9EA456F5EDA5}"/>
              </a:ext>
            </a:extLst>
          </p:cNvPr>
          <p:cNvSpPr>
            <a:spLocks noGrp="1"/>
          </p:cNvSpPr>
          <p:nvPr>
            <p:ph type="sldNum" sz="quarter" idx="12"/>
          </p:nvPr>
        </p:nvSpPr>
        <p:spPr>
          <a:xfrm>
            <a:off x="-1550331" y="6377622"/>
            <a:ext cx="2057400" cy="365125"/>
          </a:xfrm>
        </p:spPr>
        <p:txBody>
          <a:bodyPr/>
          <a:lstStyle/>
          <a:p>
            <a:fld id="{6DBC3F89-7668-1540-AD5C-795EA2E32FF8}" type="slidenum">
              <a:rPr lang="en-US" smtClean="0"/>
              <a:t>20</a:t>
            </a:fld>
            <a:endParaRPr lang="en-US"/>
          </a:p>
        </p:txBody>
      </p:sp>
      <p:pic>
        <p:nvPicPr>
          <p:cNvPr id="11" name="Picture 10">
            <a:extLst>
              <a:ext uri="{FF2B5EF4-FFF2-40B4-BE49-F238E27FC236}">
                <a16:creationId xmlns:a16="http://schemas.microsoft.com/office/drawing/2014/main" id="{880B7D0C-A2FB-4125-BCB5-57A4C0DBDBF1}"/>
              </a:ext>
            </a:extLst>
          </p:cNvPr>
          <p:cNvPicPr>
            <a:picLocks noChangeAspect="1"/>
          </p:cNvPicPr>
          <p:nvPr/>
        </p:nvPicPr>
        <p:blipFill>
          <a:blip r:embed="rId4"/>
          <a:stretch>
            <a:fillRect/>
          </a:stretch>
        </p:blipFill>
        <p:spPr>
          <a:xfrm>
            <a:off x="578099" y="4764743"/>
            <a:ext cx="3410398" cy="1612879"/>
          </a:xfrm>
          <a:prstGeom prst="rect">
            <a:avLst/>
          </a:prstGeom>
          <a:effectLst>
            <a:outerShdw blurRad="63500" sx="102000" sy="102000" algn="ctr" rotWithShape="0">
              <a:prstClr val="black">
                <a:alpha val="40000"/>
              </a:prstClr>
            </a:outerShdw>
          </a:effectLst>
        </p:spPr>
      </p:pic>
      <p:pic>
        <p:nvPicPr>
          <p:cNvPr id="14" name="object 6">
            <a:extLst>
              <a:ext uri="{FF2B5EF4-FFF2-40B4-BE49-F238E27FC236}">
                <a16:creationId xmlns:a16="http://schemas.microsoft.com/office/drawing/2014/main" id="{6496811D-0DC0-4612-B237-AE03C84B6A16}"/>
              </a:ext>
            </a:extLst>
          </p:cNvPr>
          <p:cNvPicPr/>
          <p:nvPr/>
        </p:nvPicPr>
        <p:blipFill>
          <a:blip r:embed="rId5" cstate="print"/>
          <a:stretch>
            <a:fillRect/>
          </a:stretch>
        </p:blipFill>
        <p:spPr>
          <a:xfrm>
            <a:off x="3586073" y="5011469"/>
            <a:ext cx="330707" cy="300227"/>
          </a:xfrm>
          <a:prstGeom prst="rect">
            <a:avLst/>
          </a:prstGeom>
        </p:spPr>
      </p:pic>
      <p:pic>
        <p:nvPicPr>
          <p:cNvPr id="3" name="Picture 2">
            <a:extLst>
              <a:ext uri="{FF2B5EF4-FFF2-40B4-BE49-F238E27FC236}">
                <a16:creationId xmlns:a16="http://schemas.microsoft.com/office/drawing/2014/main" id="{558D2138-FF77-41D3-92F2-BCC64C072C5D}"/>
              </a:ext>
            </a:extLst>
          </p:cNvPr>
          <p:cNvPicPr>
            <a:picLocks noChangeAspect="1"/>
          </p:cNvPicPr>
          <p:nvPr/>
        </p:nvPicPr>
        <p:blipFill>
          <a:blip r:embed="rId6"/>
          <a:stretch>
            <a:fillRect/>
          </a:stretch>
        </p:blipFill>
        <p:spPr>
          <a:xfrm>
            <a:off x="4226258" y="2083567"/>
            <a:ext cx="3605426" cy="4154244"/>
          </a:xfrm>
          <a:prstGeom prst="rect">
            <a:avLst/>
          </a:prstGeom>
          <a:effectLst>
            <a:outerShdw blurRad="63500" sx="102000" sy="102000" algn="ctr" rotWithShape="0">
              <a:prstClr val="black">
                <a:alpha val="40000"/>
              </a:prstClr>
            </a:outerShdw>
          </a:effectLst>
        </p:spPr>
      </p:pic>
      <p:pic>
        <p:nvPicPr>
          <p:cNvPr id="13" name="Picture 12">
            <a:extLst>
              <a:ext uri="{FF2B5EF4-FFF2-40B4-BE49-F238E27FC236}">
                <a16:creationId xmlns:a16="http://schemas.microsoft.com/office/drawing/2014/main" id="{96117475-352D-4948-94E2-63D104C910C3}"/>
              </a:ext>
            </a:extLst>
          </p:cNvPr>
          <p:cNvPicPr>
            <a:picLocks noChangeAspect="1"/>
          </p:cNvPicPr>
          <p:nvPr/>
        </p:nvPicPr>
        <p:blipFill>
          <a:blip r:embed="rId7"/>
          <a:stretch>
            <a:fillRect/>
          </a:stretch>
        </p:blipFill>
        <p:spPr>
          <a:xfrm rot="5696543" flipH="1" flipV="1">
            <a:off x="3630346" y="4346841"/>
            <a:ext cx="686271" cy="718364"/>
          </a:xfrm>
          <a:prstGeom prst="rect">
            <a:avLst/>
          </a:prstGeom>
        </p:spPr>
      </p:pic>
      <p:pic>
        <p:nvPicPr>
          <p:cNvPr id="18" name="object 7">
            <a:extLst>
              <a:ext uri="{FF2B5EF4-FFF2-40B4-BE49-F238E27FC236}">
                <a16:creationId xmlns:a16="http://schemas.microsoft.com/office/drawing/2014/main" id="{9A2863D3-4677-4073-9621-2B6E4BA71ABA}"/>
              </a:ext>
            </a:extLst>
          </p:cNvPr>
          <p:cNvPicPr/>
          <p:nvPr/>
        </p:nvPicPr>
        <p:blipFill>
          <a:blip r:embed="rId8" cstate="print"/>
          <a:stretch>
            <a:fillRect/>
          </a:stretch>
        </p:blipFill>
        <p:spPr>
          <a:xfrm>
            <a:off x="2902440" y="2710933"/>
            <a:ext cx="455755" cy="689220"/>
          </a:xfrm>
          <a:prstGeom prst="rect">
            <a:avLst/>
          </a:prstGeom>
        </p:spPr>
      </p:pic>
      <p:sp>
        <p:nvSpPr>
          <p:cNvPr id="19" name="Rectangle 18">
            <a:extLst>
              <a:ext uri="{FF2B5EF4-FFF2-40B4-BE49-F238E27FC236}">
                <a16:creationId xmlns:a16="http://schemas.microsoft.com/office/drawing/2014/main" id="{A4E379F8-EAFC-4722-8448-4A52E66E0CCF}"/>
              </a:ext>
            </a:extLst>
          </p:cNvPr>
          <p:cNvSpPr/>
          <p:nvPr/>
        </p:nvSpPr>
        <p:spPr>
          <a:xfrm>
            <a:off x="7041931" y="5896303"/>
            <a:ext cx="283780" cy="341508"/>
          </a:xfrm>
          <a:prstGeom prst="rect">
            <a:avLst/>
          </a:prstGeom>
          <a:noFill/>
          <a:ln w="38100">
            <a:solidFill>
              <a:srgbClr val="F474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ustDataLst>
      <p:tags r:id="rId1"/>
    </p:custDataLst>
    <p:extLst>
      <p:ext uri="{BB962C8B-B14F-4D97-AF65-F5344CB8AC3E}">
        <p14:creationId xmlns:p14="http://schemas.microsoft.com/office/powerpoint/2010/main" val="2539311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1467329"/>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If no match is found, Press CREATE AS NEW</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This will show a tick, then press the Next arrow once more to progress</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Adding a Worker – New Worker</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261610"/>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View below shows if  no existing worker is found matching details.</a:t>
            </a:r>
          </a:p>
        </p:txBody>
      </p:sp>
      <p:sp>
        <p:nvSpPr>
          <p:cNvPr id="4" name="Slide Number Placeholder 3">
            <a:extLst>
              <a:ext uri="{FF2B5EF4-FFF2-40B4-BE49-F238E27FC236}">
                <a16:creationId xmlns:a16="http://schemas.microsoft.com/office/drawing/2014/main" id="{DC682B80-83CC-4A80-AFE0-9EA456F5EDA5}"/>
              </a:ext>
            </a:extLst>
          </p:cNvPr>
          <p:cNvSpPr>
            <a:spLocks noGrp="1"/>
          </p:cNvSpPr>
          <p:nvPr>
            <p:ph type="sldNum" sz="quarter" idx="12"/>
          </p:nvPr>
        </p:nvSpPr>
        <p:spPr>
          <a:xfrm>
            <a:off x="-1550331" y="6377622"/>
            <a:ext cx="2057400" cy="365125"/>
          </a:xfrm>
        </p:spPr>
        <p:txBody>
          <a:bodyPr/>
          <a:lstStyle/>
          <a:p>
            <a:fld id="{6DBC3F89-7668-1540-AD5C-795EA2E32FF8}" type="slidenum">
              <a:rPr lang="en-US" smtClean="0"/>
              <a:t>21</a:t>
            </a:fld>
            <a:endParaRPr lang="en-US"/>
          </a:p>
        </p:txBody>
      </p:sp>
      <p:pic>
        <p:nvPicPr>
          <p:cNvPr id="13" name="Picture 12">
            <a:extLst>
              <a:ext uri="{FF2B5EF4-FFF2-40B4-BE49-F238E27FC236}">
                <a16:creationId xmlns:a16="http://schemas.microsoft.com/office/drawing/2014/main" id="{96117475-352D-4948-94E2-63D104C910C3}"/>
              </a:ext>
            </a:extLst>
          </p:cNvPr>
          <p:cNvPicPr>
            <a:picLocks noChangeAspect="1"/>
          </p:cNvPicPr>
          <p:nvPr/>
        </p:nvPicPr>
        <p:blipFill>
          <a:blip r:embed="rId4"/>
          <a:stretch>
            <a:fillRect/>
          </a:stretch>
        </p:blipFill>
        <p:spPr>
          <a:xfrm rot="7265599" flipH="1" flipV="1">
            <a:off x="9650394" y="4973011"/>
            <a:ext cx="857312" cy="897404"/>
          </a:xfrm>
          <a:prstGeom prst="rect">
            <a:avLst/>
          </a:prstGeom>
        </p:spPr>
      </p:pic>
      <p:pic>
        <p:nvPicPr>
          <p:cNvPr id="24" name="Picture 23">
            <a:extLst>
              <a:ext uri="{FF2B5EF4-FFF2-40B4-BE49-F238E27FC236}">
                <a16:creationId xmlns:a16="http://schemas.microsoft.com/office/drawing/2014/main" id="{14096062-6119-46B8-AB6F-0FA20694B687}"/>
              </a:ext>
            </a:extLst>
          </p:cNvPr>
          <p:cNvPicPr>
            <a:picLocks noChangeAspect="1"/>
          </p:cNvPicPr>
          <p:nvPr/>
        </p:nvPicPr>
        <p:blipFill>
          <a:blip r:embed="rId4"/>
          <a:stretch>
            <a:fillRect/>
          </a:stretch>
        </p:blipFill>
        <p:spPr>
          <a:xfrm rot="13788051" flipV="1">
            <a:off x="9933661" y="2811058"/>
            <a:ext cx="746763" cy="718364"/>
          </a:xfrm>
          <a:prstGeom prst="rect">
            <a:avLst/>
          </a:prstGeom>
        </p:spPr>
      </p:pic>
      <p:pic>
        <p:nvPicPr>
          <p:cNvPr id="3" name="Picture 2">
            <a:extLst>
              <a:ext uri="{FF2B5EF4-FFF2-40B4-BE49-F238E27FC236}">
                <a16:creationId xmlns:a16="http://schemas.microsoft.com/office/drawing/2014/main" id="{CFAD670F-ED4C-40B2-8584-91E0D797CFE1}"/>
              </a:ext>
            </a:extLst>
          </p:cNvPr>
          <p:cNvPicPr>
            <a:picLocks noChangeAspect="1"/>
          </p:cNvPicPr>
          <p:nvPr/>
        </p:nvPicPr>
        <p:blipFill>
          <a:blip r:embed="rId5"/>
          <a:stretch>
            <a:fillRect/>
          </a:stretch>
        </p:blipFill>
        <p:spPr>
          <a:xfrm>
            <a:off x="1488431" y="3193888"/>
            <a:ext cx="3993953" cy="3273239"/>
          </a:xfrm>
          <a:prstGeom prst="rect">
            <a:avLst/>
          </a:prstGeom>
          <a:effectLst>
            <a:outerShdw blurRad="63500" sx="102000" sy="102000" algn="ctr" rotWithShape="0">
              <a:prstClr val="black">
                <a:alpha val="40000"/>
              </a:prstClr>
            </a:outerShdw>
          </a:effectLst>
        </p:spPr>
      </p:pic>
      <p:pic>
        <p:nvPicPr>
          <p:cNvPr id="10" name="Picture 9">
            <a:extLst>
              <a:ext uri="{FF2B5EF4-FFF2-40B4-BE49-F238E27FC236}">
                <a16:creationId xmlns:a16="http://schemas.microsoft.com/office/drawing/2014/main" id="{1542B024-662A-4C0F-A887-CC11E534AEFA}"/>
              </a:ext>
            </a:extLst>
          </p:cNvPr>
          <p:cNvPicPr>
            <a:picLocks noChangeAspect="1"/>
          </p:cNvPicPr>
          <p:nvPr/>
        </p:nvPicPr>
        <p:blipFill>
          <a:blip r:embed="rId6"/>
          <a:stretch>
            <a:fillRect/>
          </a:stretch>
        </p:blipFill>
        <p:spPr>
          <a:xfrm>
            <a:off x="4275150" y="2863367"/>
            <a:ext cx="4138691" cy="661041"/>
          </a:xfrm>
          <a:prstGeom prst="rect">
            <a:avLst/>
          </a:prstGeom>
          <a:effectLst>
            <a:outerShdw blurRad="63500" sx="102000" sy="102000" algn="ctr" rotWithShape="0">
              <a:prstClr val="black">
                <a:alpha val="40000"/>
              </a:prstClr>
            </a:outerShdw>
          </a:effectLst>
        </p:spPr>
      </p:pic>
      <p:sp>
        <p:nvSpPr>
          <p:cNvPr id="19" name="Rectangle 18">
            <a:extLst>
              <a:ext uri="{FF2B5EF4-FFF2-40B4-BE49-F238E27FC236}">
                <a16:creationId xmlns:a16="http://schemas.microsoft.com/office/drawing/2014/main" id="{A4E379F8-EAFC-4722-8448-4A52E66E0CCF}"/>
              </a:ext>
            </a:extLst>
          </p:cNvPr>
          <p:cNvSpPr/>
          <p:nvPr/>
        </p:nvSpPr>
        <p:spPr>
          <a:xfrm>
            <a:off x="7915564" y="2999995"/>
            <a:ext cx="402440" cy="429005"/>
          </a:xfrm>
          <a:prstGeom prst="rect">
            <a:avLst/>
          </a:prstGeom>
          <a:noFill/>
          <a:ln w="38100">
            <a:solidFill>
              <a:srgbClr val="F474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ustDataLst>
      <p:tags r:id="rId1"/>
    </p:custDataLst>
    <p:extLst>
      <p:ext uri="{BB962C8B-B14F-4D97-AF65-F5344CB8AC3E}">
        <p14:creationId xmlns:p14="http://schemas.microsoft.com/office/powerpoint/2010/main" val="6941591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3283211"/>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Add a new phot by uploading the relevant image file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A picture editor module will allow you to crop, rotate, re-align or flip the photo for best view. </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Press Apply to </a:t>
            </a:r>
            <a:br>
              <a:rPr lang="en-AU" sz="1400" b="1" dirty="0">
                <a:solidFill>
                  <a:prstClr val="white"/>
                </a:solidFill>
                <a:latin typeface="Lato" panose="020F0502020204030203" pitchFamily="34" charset="0"/>
                <a:cs typeface="Times New Roman" panose="02020603050405020304" pitchFamily="18" charset="0"/>
              </a:rPr>
            </a:br>
            <a:r>
              <a:rPr lang="en-AU" sz="1400" b="1" dirty="0">
                <a:solidFill>
                  <a:prstClr val="white"/>
                </a:solidFill>
                <a:latin typeface="Lato" panose="020F0502020204030203" pitchFamily="34" charset="0"/>
                <a:cs typeface="Times New Roman" panose="02020603050405020304" pitchFamily="18" charset="0"/>
              </a:rPr>
              <a:t>commit this photo.</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Photo can be changed</a:t>
            </a:r>
            <a:br>
              <a:rPr lang="en-AU" sz="1400" b="1" dirty="0">
                <a:solidFill>
                  <a:prstClr val="white"/>
                </a:solidFill>
                <a:latin typeface="Lato" panose="020F0502020204030203" pitchFamily="34" charset="0"/>
                <a:cs typeface="Times New Roman" panose="02020603050405020304" pitchFamily="18" charset="0"/>
              </a:rPr>
            </a:br>
            <a:r>
              <a:rPr lang="en-AU" sz="1400" b="1" dirty="0">
                <a:solidFill>
                  <a:prstClr val="white"/>
                </a:solidFill>
                <a:latin typeface="Lato" panose="020F0502020204030203" pitchFamily="34" charset="0"/>
                <a:cs typeface="Times New Roman" panose="02020603050405020304" pitchFamily="18" charset="0"/>
              </a:rPr>
              <a:t>again if required before </a:t>
            </a:r>
            <a:br>
              <a:rPr lang="en-AU" sz="1400" b="1" dirty="0">
                <a:solidFill>
                  <a:prstClr val="white"/>
                </a:solidFill>
                <a:latin typeface="Lato" panose="020F0502020204030203" pitchFamily="34" charset="0"/>
                <a:cs typeface="Times New Roman" panose="02020603050405020304" pitchFamily="18" charset="0"/>
              </a:rPr>
            </a:br>
            <a:r>
              <a:rPr lang="en-AU" sz="1400" b="1" dirty="0">
                <a:solidFill>
                  <a:prstClr val="white"/>
                </a:solidFill>
                <a:latin typeface="Lato" panose="020F0502020204030203" pitchFamily="34" charset="0"/>
                <a:cs typeface="Times New Roman" panose="02020603050405020304" pitchFamily="18" charset="0"/>
              </a:rPr>
              <a:t>continuing.</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Move onto completing </a:t>
            </a:r>
            <a:br>
              <a:rPr lang="en-AU" sz="1400" b="1" dirty="0">
                <a:solidFill>
                  <a:prstClr val="white"/>
                </a:solidFill>
                <a:latin typeface="Lato" panose="020F0502020204030203" pitchFamily="34" charset="0"/>
                <a:cs typeface="Times New Roman" panose="02020603050405020304" pitchFamily="18" charset="0"/>
              </a:rPr>
            </a:br>
            <a:r>
              <a:rPr lang="en-AU" sz="1400" b="1" dirty="0">
                <a:solidFill>
                  <a:prstClr val="white"/>
                </a:solidFill>
                <a:latin typeface="Lato" panose="020F0502020204030203" pitchFamily="34" charset="0"/>
                <a:cs typeface="Times New Roman" panose="02020603050405020304" pitchFamily="18" charset="0"/>
              </a:rPr>
              <a:t>Workers Details</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Adding a Worker – New Worker</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754053"/>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Picture format is limited to JPG picture files only .</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Ensure photo is Passport Style Format. It should be on clear background, no sunglasses, no hats, and not blurry.</a:t>
            </a:r>
          </a:p>
        </p:txBody>
      </p:sp>
      <p:sp>
        <p:nvSpPr>
          <p:cNvPr id="4" name="Slide Number Placeholder 3">
            <a:extLst>
              <a:ext uri="{FF2B5EF4-FFF2-40B4-BE49-F238E27FC236}">
                <a16:creationId xmlns:a16="http://schemas.microsoft.com/office/drawing/2014/main" id="{DC682B80-83CC-4A80-AFE0-9EA456F5EDA5}"/>
              </a:ext>
            </a:extLst>
          </p:cNvPr>
          <p:cNvSpPr>
            <a:spLocks noGrp="1"/>
          </p:cNvSpPr>
          <p:nvPr>
            <p:ph type="sldNum" sz="quarter" idx="12"/>
          </p:nvPr>
        </p:nvSpPr>
        <p:spPr>
          <a:xfrm>
            <a:off x="-1550331" y="6377622"/>
            <a:ext cx="2057400" cy="365125"/>
          </a:xfrm>
        </p:spPr>
        <p:txBody>
          <a:bodyPr/>
          <a:lstStyle/>
          <a:p>
            <a:fld id="{6DBC3F89-7668-1540-AD5C-795EA2E32FF8}" type="slidenum">
              <a:rPr lang="en-US" smtClean="0"/>
              <a:t>22</a:t>
            </a:fld>
            <a:endParaRPr lang="en-US"/>
          </a:p>
        </p:txBody>
      </p:sp>
      <p:pic>
        <p:nvPicPr>
          <p:cNvPr id="24" name="Picture 23">
            <a:extLst>
              <a:ext uri="{FF2B5EF4-FFF2-40B4-BE49-F238E27FC236}">
                <a16:creationId xmlns:a16="http://schemas.microsoft.com/office/drawing/2014/main" id="{14096062-6119-46B8-AB6F-0FA20694B687}"/>
              </a:ext>
            </a:extLst>
          </p:cNvPr>
          <p:cNvPicPr>
            <a:picLocks noChangeAspect="1"/>
          </p:cNvPicPr>
          <p:nvPr/>
        </p:nvPicPr>
        <p:blipFill>
          <a:blip r:embed="rId4"/>
          <a:stretch>
            <a:fillRect/>
          </a:stretch>
        </p:blipFill>
        <p:spPr>
          <a:xfrm rot="13788051" flipV="1">
            <a:off x="9933661" y="2811058"/>
            <a:ext cx="746763" cy="718364"/>
          </a:xfrm>
          <a:prstGeom prst="rect">
            <a:avLst/>
          </a:prstGeom>
        </p:spPr>
      </p:pic>
      <p:sp>
        <p:nvSpPr>
          <p:cNvPr id="19" name="Rectangle 18">
            <a:extLst>
              <a:ext uri="{FF2B5EF4-FFF2-40B4-BE49-F238E27FC236}">
                <a16:creationId xmlns:a16="http://schemas.microsoft.com/office/drawing/2014/main" id="{A4E379F8-EAFC-4722-8448-4A52E66E0CCF}"/>
              </a:ext>
            </a:extLst>
          </p:cNvPr>
          <p:cNvSpPr/>
          <p:nvPr/>
        </p:nvSpPr>
        <p:spPr>
          <a:xfrm>
            <a:off x="9272221" y="3376019"/>
            <a:ext cx="402440" cy="429005"/>
          </a:xfrm>
          <a:prstGeom prst="rect">
            <a:avLst/>
          </a:prstGeom>
          <a:noFill/>
          <a:ln w="38100">
            <a:solidFill>
              <a:srgbClr val="F474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a:extLst>
              <a:ext uri="{FF2B5EF4-FFF2-40B4-BE49-F238E27FC236}">
                <a16:creationId xmlns:a16="http://schemas.microsoft.com/office/drawing/2014/main" id="{063FFA9B-148C-4B05-9CBF-70447CEF166B}"/>
              </a:ext>
            </a:extLst>
          </p:cNvPr>
          <p:cNvPicPr>
            <a:picLocks noChangeAspect="1"/>
          </p:cNvPicPr>
          <p:nvPr/>
        </p:nvPicPr>
        <p:blipFill>
          <a:blip r:embed="rId5"/>
          <a:stretch>
            <a:fillRect/>
          </a:stretch>
        </p:blipFill>
        <p:spPr>
          <a:xfrm>
            <a:off x="1259609" y="5431880"/>
            <a:ext cx="1395517" cy="604428"/>
          </a:xfrm>
          <a:prstGeom prst="rect">
            <a:avLst/>
          </a:prstGeom>
          <a:effectLst>
            <a:outerShdw blurRad="63500" sx="102000" sy="102000" algn="ctr" rotWithShape="0">
              <a:prstClr val="black">
                <a:alpha val="40000"/>
              </a:prstClr>
            </a:outerShdw>
          </a:effectLst>
        </p:spPr>
      </p:pic>
      <p:pic>
        <p:nvPicPr>
          <p:cNvPr id="11" name="Picture 10">
            <a:extLst>
              <a:ext uri="{FF2B5EF4-FFF2-40B4-BE49-F238E27FC236}">
                <a16:creationId xmlns:a16="http://schemas.microsoft.com/office/drawing/2014/main" id="{D03BEF2F-D954-430B-8916-1BDD512BD0BB}"/>
              </a:ext>
            </a:extLst>
          </p:cNvPr>
          <p:cNvPicPr>
            <a:picLocks noChangeAspect="1"/>
          </p:cNvPicPr>
          <p:nvPr/>
        </p:nvPicPr>
        <p:blipFill>
          <a:blip r:embed="rId6"/>
          <a:stretch>
            <a:fillRect/>
          </a:stretch>
        </p:blipFill>
        <p:spPr>
          <a:xfrm>
            <a:off x="2819700" y="2653216"/>
            <a:ext cx="1783733" cy="3487051"/>
          </a:xfrm>
          <a:prstGeom prst="rect">
            <a:avLst/>
          </a:prstGeom>
        </p:spPr>
      </p:pic>
      <p:pic>
        <p:nvPicPr>
          <p:cNvPr id="13" name="Picture 12">
            <a:extLst>
              <a:ext uri="{FF2B5EF4-FFF2-40B4-BE49-F238E27FC236}">
                <a16:creationId xmlns:a16="http://schemas.microsoft.com/office/drawing/2014/main" id="{96117475-352D-4948-94E2-63D104C910C3}"/>
              </a:ext>
            </a:extLst>
          </p:cNvPr>
          <p:cNvPicPr>
            <a:picLocks noChangeAspect="1"/>
          </p:cNvPicPr>
          <p:nvPr/>
        </p:nvPicPr>
        <p:blipFill>
          <a:blip r:embed="rId4"/>
          <a:stretch>
            <a:fillRect/>
          </a:stretch>
        </p:blipFill>
        <p:spPr>
          <a:xfrm rot="7265599" flipH="1" flipV="1">
            <a:off x="2134319" y="4774892"/>
            <a:ext cx="857312" cy="897404"/>
          </a:xfrm>
          <a:prstGeom prst="rect">
            <a:avLst/>
          </a:prstGeom>
        </p:spPr>
      </p:pic>
      <p:pic>
        <p:nvPicPr>
          <p:cNvPr id="15" name="Picture 14">
            <a:extLst>
              <a:ext uri="{FF2B5EF4-FFF2-40B4-BE49-F238E27FC236}">
                <a16:creationId xmlns:a16="http://schemas.microsoft.com/office/drawing/2014/main" id="{71BC17B3-A6F5-4A9D-8ACC-AE04F92CEAB7}"/>
              </a:ext>
            </a:extLst>
          </p:cNvPr>
          <p:cNvPicPr>
            <a:picLocks noChangeAspect="1"/>
          </p:cNvPicPr>
          <p:nvPr/>
        </p:nvPicPr>
        <p:blipFill>
          <a:blip r:embed="rId7"/>
          <a:stretch>
            <a:fillRect/>
          </a:stretch>
        </p:blipFill>
        <p:spPr>
          <a:xfrm>
            <a:off x="5281546" y="2653216"/>
            <a:ext cx="2883048" cy="3048157"/>
          </a:xfrm>
          <a:prstGeom prst="rect">
            <a:avLst/>
          </a:prstGeom>
          <a:effectLst>
            <a:outerShdw blurRad="63500" sx="102000" sy="102000" algn="ctr" rotWithShape="0">
              <a:prstClr val="black">
                <a:alpha val="40000"/>
              </a:prstClr>
            </a:outerShdw>
          </a:effectLst>
        </p:spPr>
      </p:pic>
      <p:pic>
        <p:nvPicPr>
          <p:cNvPr id="21" name="Picture 20">
            <a:extLst>
              <a:ext uri="{FF2B5EF4-FFF2-40B4-BE49-F238E27FC236}">
                <a16:creationId xmlns:a16="http://schemas.microsoft.com/office/drawing/2014/main" id="{81C7D817-F80A-44C4-A63A-2C4E51B8CC61}"/>
              </a:ext>
            </a:extLst>
          </p:cNvPr>
          <p:cNvPicPr>
            <a:picLocks noChangeAspect="1"/>
          </p:cNvPicPr>
          <p:nvPr/>
        </p:nvPicPr>
        <p:blipFill>
          <a:blip r:embed="rId4"/>
          <a:stretch>
            <a:fillRect/>
          </a:stretch>
        </p:blipFill>
        <p:spPr>
          <a:xfrm rot="7265599" flipH="1" flipV="1">
            <a:off x="4574101" y="4546834"/>
            <a:ext cx="857312" cy="897404"/>
          </a:xfrm>
          <a:prstGeom prst="rect">
            <a:avLst/>
          </a:prstGeom>
        </p:spPr>
      </p:pic>
    </p:spTree>
    <p:custDataLst>
      <p:tags r:id="rId1"/>
    </p:custDataLst>
    <p:extLst>
      <p:ext uri="{BB962C8B-B14F-4D97-AF65-F5344CB8AC3E}">
        <p14:creationId xmlns:p14="http://schemas.microsoft.com/office/powerpoint/2010/main" val="40178831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267548"/>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Complete all highlighted details for the Worker. These will vary between clients. </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Red bordered items are mandatory items</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Once all complete press Done</a:t>
            </a:r>
          </a:p>
          <a:p>
            <a:pPr lvl="0" algn="l" defTabSz="457200">
              <a:lnSpc>
                <a:spcPct val="100000"/>
              </a:lnSpc>
              <a:spcBef>
                <a:spcPts val="600"/>
              </a:spcBef>
              <a:spcAft>
                <a:spcPts val="600"/>
              </a:spcAft>
            </a:pPr>
            <a:br>
              <a:rPr lang="en-AU" sz="1400" b="1" dirty="0">
                <a:solidFill>
                  <a:prstClr val="white"/>
                </a:solidFill>
                <a:latin typeface="Lato" panose="020F0502020204030203" pitchFamily="34" charset="0"/>
                <a:cs typeface="Times New Roman" panose="02020603050405020304" pitchFamily="18" charset="0"/>
              </a:rPr>
            </a:b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Adding a Worker – New Worker</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430887"/>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Validation will occur on some fields, or drop down lists to choose from locations ( country/state )</a:t>
            </a:r>
          </a:p>
        </p:txBody>
      </p:sp>
      <p:sp>
        <p:nvSpPr>
          <p:cNvPr id="4" name="Slide Number Placeholder 3">
            <a:extLst>
              <a:ext uri="{FF2B5EF4-FFF2-40B4-BE49-F238E27FC236}">
                <a16:creationId xmlns:a16="http://schemas.microsoft.com/office/drawing/2014/main" id="{DC682B80-83CC-4A80-AFE0-9EA456F5EDA5}"/>
              </a:ext>
            </a:extLst>
          </p:cNvPr>
          <p:cNvSpPr>
            <a:spLocks noGrp="1"/>
          </p:cNvSpPr>
          <p:nvPr>
            <p:ph type="sldNum" sz="quarter" idx="12"/>
          </p:nvPr>
        </p:nvSpPr>
        <p:spPr>
          <a:xfrm>
            <a:off x="-1550331" y="6377622"/>
            <a:ext cx="2057400" cy="365125"/>
          </a:xfrm>
        </p:spPr>
        <p:txBody>
          <a:bodyPr/>
          <a:lstStyle/>
          <a:p>
            <a:fld id="{6DBC3F89-7668-1540-AD5C-795EA2E32FF8}" type="slidenum">
              <a:rPr lang="en-US" smtClean="0"/>
              <a:t>23</a:t>
            </a:fld>
            <a:endParaRPr lang="en-US"/>
          </a:p>
        </p:txBody>
      </p:sp>
      <p:pic>
        <p:nvPicPr>
          <p:cNvPr id="24" name="Picture 23">
            <a:extLst>
              <a:ext uri="{FF2B5EF4-FFF2-40B4-BE49-F238E27FC236}">
                <a16:creationId xmlns:a16="http://schemas.microsoft.com/office/drawing/2014/main" id="{14096062-6119-46B8-AB6F-0FA20694B687}"/>
              </a:ext>
            </a:extLst>
          </p:cNvPr>
          <p:cNvPicPr>
            <a:picLocks noChangeAspect="1"/>
          </p:cNvPicPr>
          <p:nvPr/>
        </p:nvPicPr>
        <p:blipFill>
          <a:blip r:embed="rId4"/>
          <a:stretch>
            <a:fillRect/>
          </a:stretch>
        </p:blipFill>
        <p:spPr>
          <a:xfrm rot="13788051" flipV="1">
            <a:off x="9933661" y="2811058"/>
            <a:ext cx="746763" cy="718364"/>
          </a:xfrm>
          <a:prstGeom prst="rect">
            <a:avLst/>
          </a:prstGeom>
        </p:spPr>
      </p:pic>
      <p:sp>
        <p:nvSpPr>
          <p:cNvPr id="19" name="Rectangle 18">
            <a:extLst>
              <a:ext uri="{FF2B5EF4-FFF2-40B4-BE49-F238E27FC236}">
                <a16:creationId xmlns:a16="http://schemas.microsoft.com/office/drawing/2014/main" id="{A4E379F8-EAFC-4722-8448-4A52E66E0CCF}"/>
              </a:ext>
            </a:extLst>
          </p:cNvPr>
          <p:cNvSpPr/>
          <p:nvPr/>
        </p:nvSpPr>
        <p:spPr>
          <a:xfrm>
            <a:off x="9272221" y="3376019"/>
            <a:ext cx="402440" cy="429005"/>
          </a:xfrm>
          <a:prstGeom prst="rect">
            <a:avLst/>
          </a:prstGeom>
          <a:noFill/>
          <a:ln w="38100">
            <a:solidFill>
              <a:srgbClr val="F474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3" name="Picture 2">
            <a:extLst>
              <a:ext uri="{FF2B5EF4-FFF2-40B4-BE49-F238E27FC236}">
                <a16:creationId xmlns:a16="http://schemas.microsoft.com/office/drawing/2014/main" id="{A2A03954-2353-4A4E-BBF2-5B58E5055E3D}"/>
              </a:ext>
            </a:extLst>
          </p:cNvPr>
          <p:cNvPicPr>
            <a:picLocks noChangeAspect="1"/>
          </p:cNvPicPr>
          <p:nvPr/>
        </p:nvPicPr>
        <p:blipFill>
          <a:blip r:embed="rId5"/>
          <a:stretch>
            <a:fillRect/>
          </a:stretch>
        </p:blipFill>
        <p:spPr>
          <a:xfrm>
            <a:off x="924935" y="3805024"/>
            <a:ext cx="2659706" cy="2541910"/>
          </a:xfrm>
          <a:prstGeom prst="rect">
            <a:avLst/>
          </a:prstGeom>
          <a:effectLst>
            <a:outerShdw blurRad="63500" sx="102000" sy="102000" algn="ctr" rotWithShape="0">
              <a:prstClr val="black">
                <a:alpha val="40000"/>
              </a:prstClr>
            </a:outerShdw>
          </a:effectLst>
        </p:spPr>
      </p:pic>
      <p:pic>
        <p:nvPicPr>
          <p:cNvPr id="10" name="Picture 9">
            <a:extLst>
              <a:ext uri="{FF2B5EF4-FFF2-40B4-BE49-F238E27FC236}">
                <a16:creationId xmlns:a16="http://schemas.microsoft.com/office/drawing/2014/main" id="{2614574D-3BC0-4AEC-A508-10FEEA5344CC}"/>
              </a:ext>
            </a:extLst>
          </p:cNvPr>
          <p:cNvPicPr>
            <a:picLocks noChangeAspect="1"/>
          </p:cNvPicPr>
          <p:nvPr/>
        </p:nvPicPr>
        <p:blipFill>
          <a:blip r:embed="rId6"/>
          <a:stretch>
            <a:fillRect/>
          </a:stretch>
        </p:blipFill>
        <p:spPr>
          <a:xfrm>
            <a:off x="5523637" y="3049734"/>
            <a:ext cx="2713417" cy="2832037"/>
          </a:xfrm>
          <a:prstGeom prst="rect">
            <a:avLst/>
          </a:prstGeom>
          <a:effectLst>
            <a:outerShdw blurRad="63500" sx="102000" sy="102000" algn="ctr" rotWithShape="0">
              <a:prstClr val="black">
                <a:alpha val="40000"/>
              </a:prstClr>
            </a:outerShdw>
          </a:effectLst>
        </p:spPr>
      </p:pic>
      <p:pic>
        <p:nvPicPr>
          <p:cNvPr id="16" name="Picture 15">
            <a:extLst>
              <a:ext uri="{FF2B5EF4-FFF2-40B4-BE49-F238E27FC236}">
                <a16:creationId xmlns:a16="http://schemas.microsoft.com/office/drawing/2014/main" id="{6438BADA-2D52-4536-9D7F-568B8A7A70F7}"/>
              </a:ext>
            </a:extLst>
          </p:cNvPr>
          <p:cNvPicPr>
            <a:picLocks noChangeAspect="1"/>
          </p:cNvPicPr>
          <p:nvPr/>
        </p:nvPicPr>
        <p:blipFill>
          <a:blip r:embed="rId7"/>
          <a:stretch>
            <a:fillRect/>
          </a:stretch>
        </p:blipFill>
        <p:spPr>
          <a:xfrm>
            <a:off x="3143496" y="3376019"/>
            <a:ext cx="2273417" cy="2057506"/>
          </a:xfrm>
          <a:prstGeom prst="rect">
            <a:avLst/>
          </a:prstGeom>
          <a:effectLst>
            <a:outerShdw blurRad="63500" sx="102000" sy="102000" algn="ctr" rotWithShape="0">
              <a:prstClr val="black">
                <a:alpha val="40000"/>
              </a:prstClr>
            </a:outerShdw>
          </a:effectLst>
        </p:spPr>
      </p:pic>
      <p:pic>
        <p:nvPicPr>
          <p:cNvPr id="13" name="Picture 12">
            <a:extLst>
              <a:ext uri="{FF2B5EF4-FFF2-40B4-BE49-F238E27FC236}">
                <a16:creationId xmlns:a16="http://schemas.microsoft.com/office/drawing/2014/main" id="{96117475-352D-4948-94E2-63D104C910C3}"/>
              </a:ext>
            </a:extLst>
          </p:cNvPr>
          <p:cNvPicPr>
            <a:picLocks noChangeAspect="1"/>
          </p:cNvPicPr>
          <p:nvPr/>
        </p:nvPicPr>
        <p:blipFill>
          <a:blip r:embed="rId4"/>
          <a:stretch>
            <a:fillRect/>
          </a:stretch>
        </p:blipFill>
        <p:spPr>
          <a:xfrm rot="7265599" flipH="1" flipV="1">
            <a:off x="2675568" y="4934677"/>
            <a:ext cx="857312" cy="897404"/>
          </a:xfrm>
          <a:prstGeom prst="rect">
            <a:avLst/>
          </a:prstGeom>
        </p:spPr>
      </p:pic>
      <p:pic>
        <p:nvPicPr>
          <p:cNvPr id="21" name="Picture 20">
            <a:extLst>
              <a:ext uri="{FF2B5EF4-FFF2-40B4-BE49-F238E27FC236}">
                <a16:creationId xmlns:a16="http://schemas.microsoft.com/office/drawing/2014/main" id="{81C7D817-F80A-44C4-A63A-2C4E51B8CC61}"/>
              </a:ext>
            </a:extLst>
          </p:cNvPr>
          <p:cNvPicPr>
            <a:picLocks noChangeAspect="1"/>
          </p:cNvPicPr>
          <p:nvPr/>
        </p:nvPicPr>
        <p:blipFill>
          <a:blip r:embed="rId4"/>
          <a:stretch>
            <a:fillRect/>
          </a:stretch>
        </p:blipFill>
        <p:spPr>
          <a:xfrm rot="7265599" flipH="1" flipV="1">
            <a:off x="5050475" y="4542896"/>
            <a:ext cx="857312" cy="897404"/>
          </a:xfrm>
          <a:prstGeom prst="rect">
            <a:avLst/>
          </a:prstGeom>
        </p:spPr>
      </p:pic>
      <p:pic>
        <p:nvPicPr>
          <p:cNvPr id="22" name="Picture 21">
            <a:extLst>
              <a:ext uri="{FF2B5EF4-FFF2-40B4-BE49-F238E27FC236}">
                <a16:creationId xmlns:a16="http://schemas.microsoft.com/office/drawing/2014/main" id="{1CF89A37-1A5B-4831-A28F-39DE44539E47}"/>
              </a:ext>
            </a:extLst>
          </p:cNvPr>
          <p:cNvPicPr>
            <a:picLocks noChangeAspect="1"/>
          </p:cNvPicPr>
          <p:nvPr/>
        </p:nvPicPr>
        <p:blipFill>
          <a:blip r:embed="rId8"/>
          <a:stretch>
            <a:fillRect/>
          </a:stretch>
        </p:blipFill>
        <p:spPr>
          <a:xfrm>
            <a:off x="6275504" y="5830330"/>
            <a:ext cx="1970776" cy="487396"/>
          </a:xfrm>
          <a:prstGeom prst="rect">
            <a:avLst/>
          </a:prstGeom>
          <a:effectLst>
            <a:outerShdw blurRad="63500" sx="102000" sy="102000" algn="ctr" rotWithShape="0">
              <a:prstClr val="black">
                <a:alpha val="40000"/>
              </a:prstClr>
            </a:outerShdw>
          </a:effectLst>
        </p:spPr>
      </p:pic>
      <p:pic>
        <p:nvPicPr>
          <p:cNvPr id="25" name="Picture 24">
            <a:extLst>
              <a:ext uri="{FF2B5EF4-FFF2-40B4-BE49-F238E27FC236}">
                <a16:creationId xmlns:a16="http://schemas.microsoft.com/office/drawing/2014/main" id="{2F25DB76-7621-4945-B49E-1EA2F8230C01}"/>
              </a:ext>
            </a:extLst>
          </p:cNvPr>
          <p:cNvPicPr>
            <a:picLocks noChangeAspect="1"/>
          </p:cNvPicPr>
          <p:nvPr/>
        </p:nvPicPr>
        <p:blipFill>
          <a:blip r:embed="rId4"/>
          <a:stretch>
            <a:fillRect/>
          </a:stretch>
        </p:blipFill>
        <p:spPr>
          <a:xfrm rot="10800000" flipH="1" flipV="1">
            <a:off x="7206818" y="5120046"/>
            <a:ext cx="857312" cy="897404"/>
          </a:xfrm>
          <a:prstGeom prst="rect">
            <a:avLst/>
          </a:prstGeom>
        </p:spPr>
      </p:pic>
    </p:spTree>
    <p:custDataLst>
      <p:tags r:id="rId1"/>
    </p:custDataLst>
    <p:extLst>
      <p:ext uri="{BB962C8B-B14F-4D97-AF65-F5344CB8AC3E}">
        <p14:creationId xmlns:p14="http://schemas.microsoft.com/office/powerpoint/2010/main" val="14322237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4937331"/>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4421984"/>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New Unique Pegasus Worker ID now shows against their Profile </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Note:  </a:t>
            </a:r>
            <a:r>
              <a:rPr lang="en-US" sz="1400" b="1" dirty="0">
                <a:solidFill>
                  <a:prstClr val="white"/>
                </a:solidFill>
                <a:latin typeface="Lato" panose="020F0502020204030203" pitchFamily="34" charset="0"/>
                <a:cs typeface="Times New Roman" panose="02020603050405020304" pitchFamily="18" charset="0"/>
              </a:rPr>
              <a:t>For clients who enforce a Unique Email Address, the  worker’s email address must be exclusive for the  worker’s profile to be saved. </a:t>
            </a:r>
            <a:br>
              <a:rPr lang="en-US" sz="1400" b="1" dirty="0">
                <a:solidFill>
                  <a:prstClr val="white"/>
                </a:solidFill>
                <a:latin typeface="Lato" panose="020F0502020204030203" pitchFamily="34" charset="0"/>
                <a:cs typeface="Times New Roman" panose="02020603050405020304" pitchFamily="18" charset="0"/>
              </a:rPr>
            </a:br>
            <a:r>
              <a:rPr lang="en-US" sz="1400" b="1" dirty="0">
                <a:solidFill>
                  <a:prstClr val="white"/>
                </a:solidFill>
                <a:latin typeface="Lato" panose="020F0502020204030203" pitchFamily="34" charset="0"/>
                <a:cs typeface="Times New Roman" panose="02020603050405020304" pitchFamily="18" charset="0"/>
              </a:rPr>
              <a:t>The user will be advised if the worker’s email address is not unique.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ID CHECKS:</a:t>
            </a:r>
            <a:br>
              <a:rPr lang="en-AU" sz="1400" b="1" dirty="0">
                <a:solidFill>
                  <a:prstClr val="white"/>
                </a:solidFill>
                <a:latin typeface="Lato" panose="020F0502020204030203" pitchFamily="34" charset="0"/>
                <a:cs typeface="Times New Roman" panose="02020603050405020304" pitchFamily="18" charset="0"/>
              </a:rPr>
            </a:br>
            <a:r>
              <a:rPr lang="en-US" sz="1400" b="1" dirty="0">
                <a:solidFill>
                  <a:prstClr val="white"/>
                </a:solidFill>
                <a:latin typeface="Lato" panose="020F0502020204030203" pitchFamily="34" charset="0"/>
                <a:cs typeface="Times New Roman" panose="02020603050405020304" pitchFamily="18" charset="0"/>
              </a:rPr>
              <a:t>A worker who has an existing ID Check recorded  against their profile will have the following fields  locked during the Edit Worker function:</a:t>
            </a:r>
          </a:p>
          <a:p>
            <a:pPr lvl="0" algn="l" defTabSz="457200">
              <a:lnSpc>
                <a:spcPct val="100000"/>
              </a:lnSpc>
              <a:spcBef>
                <a:spcPts val="600"/>
              </a:spcBef>
              <a:spcAft>
                <a:spcPts val="600"/>
              </a:spcAft>
            </a:pPr>
            <a:r>
              <a:rPr lang="en-US" sz="1400" b="1" dirty="0">
                <a:solidFill>
                  <a:prstClr val="white"/>
                </a:solidFill>
                <a:latin typeface="Lato" panose="020F0502020204030203" pitchFamily="34" charset="0"/>
                <a:cs typeface="Times New Roman" panose="02020603050405020304" pitchFamily="18" charset="0"/>
              </a:rPr>
              <a:t>Photo</a:t>
            </a:r>
            <a:br>
              <a:rPr lang="en-US" sz="1400" b="1" dirty="0">
                <a:solidFill>
                  <a:prstClr val="white"/>
                </a:solidFill>
                <a:latin typeface="Lato" panose="020F0502020204030203" pitchFamily="34" charset="0"/>
                <a:cs typeface="Times New Roman" panose="02020603050405020304" pitchFamily="18" charset="0"/>
              </a:rPr>
            </a:br>
            <a:r>
              <a:rPr lang="en-US" sz="1400" b="1" dirty="0">
                <a:solidFill>
                  <a:prstClr val="white"/>
                </a:solidFill>
                <a:latin typeface="Lato" panose="020F0502020204030203" pitchFamily="34" charset="0"/>
                <a:cs typeface="Times New Roman" panose="02020603050405020304" pitchFamily="18" charset="0"/>
              </a:rPr>
              <a:t>First Name</a:t>
            </a:r>
            <a:br>
              <a:rPr lang="en-US" sz="1400" b="1" dirty="0">
                <a:solidFill>
                  <a:prstClr val="white"/>
                </a:solidFill>
                <a:latin typeface="Lato" panose="020F0502020204030203" pitchFamily="34" charset="0"/>
                <a:cs typeface="Times New Roman" panose="02020603050405020304" pitchFamily="18" charset="0"/>
              </a:rPr>
            </a:br>
            <a:r>
              <a:rPr lang="en-US" sz="1400" b="1" dirty="0">
                <a:solidFill>
                  <a:prstClr val="white"/>
                </a:solidFill>
                <a:latin typeface="Lato" panose="020F0502020204030203" pitchFamily="34" charset="0"/>
                <a:cs typeface="Times New Roman" panose="02020603050405020304" pitchFamily="18" charset="0"/>
              </a:rPr>
              <a:t>Middle Name</a:t>
            </a:r>
            <a:br>
              <a:rPr lang="en-US" sz="1400" b="1" dirty="0">
                <a:solidFill>
                  <a:prstClr val="white"/>
                </a:solidFill>
                <a:latin typeface="Lato" panose="020F0502020204030203" pitchFamily="34" charset="0"/>
                <a:cs typeface="Times New Roman" panose="02020603050405020304" pitchFamily="18" charset="0"/>
              </a:rPr>
            </a:br>
            <a:r>
              <a:rPr lang="en-US" sz="1400" b="1" dirty="0">
                <a:solidFill>
                  <a:prstClr val="white"/>
                </a:solidFill>
                <a:latin typeface="Lato" panose="020F0502020204030203" pitchFamily="34" charset="0"/>
                <a:cs typeface="Times New Roman" panose="02020603050405020304" pitchFamily="18" charset="0"/>
              </a:rPr>
              <a:t>Last Name</a:t>
            </a:r>
            <a:br>
              <a:rPr lang="en-US" sz="1400" b="1" dirty="0">
                <a:solidFill>
                  <a:prstClr val="white"/>
                </a:solidFill>
                <a:latin typeface="Lato" panose="020F0502020204030203" pitchFamily="34" charset="0"/>
                <a:cs typeface="Times New Roman" panose="02020603050405020304" pitchFamily="18" charset="0"/>
              </a:rPr>
            </a:br>
            <a:r>
              <a:rPr lang="en-US" sz="1400" b="1" dirty="0">
                <a:solidFill>
                  <a:prstClr val="white"/>
                </a:solidFill>
                <a:latin typeface="Lato" panose="020F0502020204030203" pitchFamily="34" charset="0"/>
                <a:cs typeface="Times New Roman" panose="02020603050405020304" pitchFamily="18" charset="0"/>
              </a:rPr>
              <a:t>Date of Birth</a:t>
            </a: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Adding a Worker – New Worker</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1261884"/>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Can now edit this worker and modify any other items if required/needed to change.</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NOTE: Card </a:t>
            </a:r>
            <a:r>
              <a:rPr lang="en-AU" sz="1100">
                <a:solidFill>
                  <a:schemeClr val="tx1">
                    <a:lumMod val="50000"/>
                    <a:lumOff val="50000"/>
                  </a:schemeClr>
                </a:solidFill>
                <a:latin typeface="Lato" panose="020F0502020204030203" pitchFamily="34" charset="0"/>
              </a:rPr>
              <a:t>subscriptions can </a:t>
            </a:r>
            <a:r>
              <a:rPr lang="en-AU" sz="1100" dirty="0">
                <a:solidFill>
                  <a:schemeClr val="tx1">
                    <a:lumMod val="50000"/>
                    <a:lumOff val="50000"/>
                  </a:schemeClr>
                </a:solidFill>
                <a:latin typeface="Lato" panose="020F0502020204030203" pitchFamily="34" charset="0"/>
              </a:rPr>
              <a:t>not be added here but must be added and paid for through the relevant Worker Portal. See this page for more information </a:t>
            </a:r>
            <a:r>
              <a:rPr lang="en-AU" sz="1100" dirty="0">
                <a:solidFill>
                  <a:schemeClr val="tx1">
                    <a:lumMod val="50000"/>
                    <a:lumOff val="50000"/>
                  </a:schemeClr>
                </a:solidFill>
                <a:latin typeface="Lato" panose="020F0502020204030203" pitchFamily="34" charset="0"/>
                <a:hlinkClick r:id="rId4"/>
              </a:rPr>
              <a:t>https://kb.pegasus.net.au/display/CA/Worker+Portal</a:t>
            </a:r>
            <a:r>
              <a:rPr lang="en-AU" sz="1100" dirty="0">
                <a:solidFill>
                  <a:schemeClr val="tx1">
                    <a:lumMod val="50000"/>
                    <a:lumOff val="50000"/>
                  </a:schemeClr>
                </a:solidFill>
                <a:latin typeface="Lato" panose="020F0502020204030203" pitchFamily="34" charset="0"/>
              </a:rPr>
              <a:t> </a:t>
            </a:r>
          </a:p>
        </p:txBody>
      </p:sp>
      <p:sp>
        <p:nvSpPr>
          <p:cNvPr id="4" name="Slide Number Placeholder 3">
            <a:extLst>
              <a:ext uri="{FF2B5EF4-FFF2-40B4-BE49-F238E27FC236}">
                <a16:creationId xmlns:a16="http://schemas.microsoft.com/office/drawing/2014/main" id="{DC682B80-83CC-4A80-AFE0-9EA456F5EDA5}"/>
              </a:ext>
            </a:extLst>
          </p:cNvPr>
          <p:cNvSpPr>
            <a:spLocks noGrp="1"/>
          </p:cNvSpPr>
          <p:nvPr>
            <p:ph type="sldNum" sz="quarter" idx="12"/>
          </p:nvPr>
        </p:nvSpPr>
        <p:spPr>
          <a:xfrm>
            <a:off x="-1550331" y="6377622"/>
            <a:ext cx="2057400" cy="365125"/>
          </a:xfrm>
        </p:spPr>
        <p:txBody>
          <a:bodyPr/>
          <a:lstStyle/>
          <a:p>
            <a:fld id="{6DBC3F89-7668-1540-AD5C-795EA2E32FF8}" type="slidenum">
              <a:rPr lang="en-US" smtClean="0"/>
              <a:t>24</a:t>
            </a:fld>
            <a:endParaRPr lang="en-US"/>
          </a:p>
        </p:txBody>
      </p:sp>
      <p:pic>
        <p:nvPicPr>
          <p:cNvPr id="24" name="Picture 23">
            <a:extLst>
              <a:ext uri="{FF2B5EF4-FFF2-40B4-BE49-F238E27FC236}">
                <a16:creationId xmlns:a16="http://schemas.microsoft.com/office/drawing/2014/main" id="{14096062-6119-46B8-AB6F-0FA20694B687}"/>
              </a:ext>
            </a:extLst>
          </p:cNvPr>
          <p:cNvPicPr>
            <a:picLocks noChangeAspect="1"/>
          </p:cNvPicPr>
          <p:nvPr/>
        </p:nvPicPr>
        <p:blipFill>
          <a:blip r:embed="rId5"/>
          <a:stretch>
            <a:fillRect/>
          </a:stretch>
        </p:blipFill>
        <p:spPr>
          <a:xfrm rot="13788051" flipV="1">
            <a:off x="9933661" y="2811058"/>
            <a:ext cx="746763" cy="718364"/>
          </a:xfrm>
          <a:prstGeom prst="rect">
            <a:avLst/>
          </a:prstGeom>
        </p:spPr>
      </p:pic>
      <p:sp>
        <p:nvSpPr>
          <p:cNvPr id="19" name="Rectangle 18">
            <a:extLst>
              <a:ext uri="{FF2B5EF4-FFF2-40B4-BE49-F238E27FC236}">
                <a16:creationId xmlns:a16="http://schemas.microsoft.com/office/drawing/2014/main" id="{A4E379F8-EAFC-4722-8448-4A52E66E0CCF}"/>
              </a:ext>
            </a:extLst>
          </p:cNvPr>
          <p:cNvSpPr/>
          <p:nvPr/>
        </p:nvSpPr>
        <p:spPr>
          <a:xfrm>
            <a:off x="9272221" y="3376019"/>
            <a:ext cx="402440" cy="429005"/>
          </a:xfrm>
          <a:prstGeom prst="rect">
            <a:avLst/>
          </a:prstGeom>
          <a:noFill/>
          <a:ln w="38100">
            <a:solidFill>
              <a:srgbClr val="F474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3" name="Picture 12">
            <a:extLst>
              <a:ext uri="{FF2B5EF4-FFF2-40B4-BE49-F238E27FC236}">
                <a16:creationId xmlns:a16="http://schemas.microsoft.com/office/drawing/2014/main" id="{96117475-352D-4948-94E2-63D104C910C3}"/>
              </a:ext>
            </a:extLst>
          </p:cNvPr>
          <p:cNvPicPr>
            <a:picLocks noChangeAspect="1"/>
          </p:cNvPicPr>
          <p:nvPr/>
        </p:nvPicPr>
        <p:blipFill>
          <a:blip r:embed="rId5"/>
          <a:stretch>
            <a:fillRect/>
          </a:stretch>
        </p:blipFill>
        <p:spPr>
          <a:xfrm rot="7265599" flipH="1" flipV="1">
            <a:off x="10243231" y="3657660"/>
            <a:ext cx="857312" cy="897404"/>
          </a:xfrm>
          <a:prstGeom prst="rect">
            <a:avLst/>
          </a:prstGeom>
        </p:spPr>
      </p:pic>
      <p:pic>
        <p:nvPicPr>
          <p:cNvPr id="21" name="Picture 20">
            <a:extLst>
              <a:ext uri="{FF2B5EF4-FFF2-40B4-BE49-F238E27FC236}">
                <a16:creationId xmlns:a16="http://schemas.microsoft.com/office/drawing/2014/main" id="{81C7D817-F80A-44C4-A63A-2C4E51B8CC61}"/>
              </a:ext>
            </a:extLst>
          </p:cNvPr>
          <p:cNvPicPr>
            <a:picLocks noChangeAspect="1"/>
          </p:cNvPicPr>
          <p:nvPr/>
        </p:nvPicPr>
        <p:blipFill>
          <a:blip r:embed="rId5"/>
          <a:stretch>
            <a:fillRect/>
          </a:stretch>
        </p:blipFill>
        <p:spPr>
          <a:xfrm rot="7265599" flipH="1" flipV="1">
            <a:off x="10673509" y="4542896"/>
            <a:ext cx="857312" cy="897404"/>
          </a:xfrm>
          <a:prstGeom prst="rect">
            <a:avLst/>
          </a:prstGeom>
        </p:spPr>
      </p:pic>
      <p:pic>
        <p:nvPicPr>
          <p:cNvPr id="25" name="Picture 24">
            <a:extLst>
              <a:ext uri="{FF2B5EF4-FFF2-40B4-BE49-F238E27FC236}">
                <a16:creationId xmlns:a16="http://schemas.microsoft.com/office/drawing/2014/main" id="{2F25DB76-7621-4945-B49E-1EA2F8230C01}"/>
              </a:ext>
            </a:extLst>
          </p:cNvPr>
          <p:cNvPicPr>
            <a:picLocks noChangeAspect="1"/>
          </p:cNvPicPr>
          <p:nvPr/>
        </p:nvPicPr>
        <p:blipFill>
          <a:blip r:embed="rId5"/>
          <a:stretch>
            <a:fillRect/>
          </a:stretch>
        </p:blipFill>
        <p:spPr>
          <a:xfrm rot="10800000" flipH="1" flipV="1">
            <a:off x="9363043" y="4822918"/>
            <a:ext cx="857312" cy="897404"/>
          </a:xfrm>
          <a:prstGeom prst="rect">
            <a:avLst/>
          </a:prstGeom>
        </p:spPr>
      </p:pic>
      <p:pic>
        <p:nvPicPr>
          <p:cNvPr id="7" name="Picture 6">
            <a:extLst>
              <a:ext uri="{FF2B5EF4-FFF2-40B4-BE49-F238E27FC236}">
                <a16:creationId xmlns:a16="http://schemas.microsoft.com/office/drawing/2014/main" id="{5CCFDA49-D99E-4D39-AC58-85F66CD90E08}"/>
              </a:ext>
            </a:extLst>
          </p:cNvPr>
          <p:cNvPicPr>
            <a:picLocks noChangeAspect="1"/>
          </p:cNvPicPr>
          <p:nvPr/>
        </p:nvPicPr>
        <p:blipFill>
          <a:blip r:embed="rId6"/>
          <a:stretch>
            <a:fillRect/>
          </a:stretch>
        </p:blipFill>
        <p:spPr>
          <a:xfrm>
            <a:off x="4210809" y="2561059"/>
            <a:ext cx="3609069" cy="4061033"/>
          </a:xfrm>
          <a:prstGeom prst="rect">
            <a:avLst/>
          </a:prstGeom>
          <a:effectLst>
            <a:outerShdw blurRad="63500" sx="102000" sy="102000" algn="ctr" rotWithShape="0">
              <a:prstClr val="black">
                <a:alpha val="40000"/>
              </a:prstClr>
            </a:outerShdw>
          </a:effectLst>
        </p:spPr>
      </p:pic>
    </p:spTree>
    <p:custDataLst>
      <p:tags r:id="rId1"/>
    </p:custDataLst>
    <p:extLst>
      <p:ext uri="{BB962C8B-B14F-4D97-AF65-F5344CB8AC3E}">
        <p14:creationId xmlns:p14="http://schemas.microsoft.com/office/powerpoint/2010/main" val="12277836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ndoor, black, sitting, water&#10;&#10;Description automatically generated">
            <a:extLst>
              <a:ext uri="{FF2B5EF4-FFF2-40B4-BE49-F238E27FC236}">
                <a16:creationId xmlns:a16="http://schemas.microsoft.com/office/drawing/2014/main" id="{BD3E4633-80DE-4BF9-88EC-E314E4690053}"/>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30000"/>
                    </a14:imgEffect>
                  </a14:imgLayer>
                </a14:imgProps>
              </a:ext>
            </a:extLst>
          </a:blip>
          <a:stretch>
            <a:fillRect/>
          </a:stretch>
        </p:blipFill>
        <p:spPr>
          <a:xfrm>
            <a:off x="-1480957" y="0"/>
            <a:ext cx="12105914" cy="6858000"/>
          </a:xfrm>
          <a:prstGeom prst="rect">
            <a:avLst/>
          </a:prstGeom>
        </p:spPr>
      </p:pic>
      <p:grpSp>
        <p:nvGrpSpPr>
          <p:cNvPr id="2" name="Group 1">
            <a:extLst>
              <a:ext uri="{FF2B5EF4-FFF2-40B4-BE49-F238E27FC236}">
                <a16:creationId xmlns:a16="http://schemas.microsoft.com/office/drawing/2014/main" id="{9888A4BB-E6FA-0F44-9563-EB91B4D8E2F5}"/>
              </a:ext>
            </a:extLst>
          </p:cNvPr>
          <p:cNvGrpSpPr/>
          <p:nvPr/>
        </p:nvGrpSpPr>
        <p:grpSpPr>
          <a:xfrm>
            <a:off x="1460946" y="3429000"/>
            <a:ext cx="6222107" cy="1301739"/>
            <a:chOff x="2249172" y="5990969"/>
            <a:chExt cx="16592283" cy="3471302"/>
          </a:xfrm>
        </p:grpSpPr>
        <p:sp>
          <p:nvSpPr>
            <p:cNvPr id="14" name="TextBox 13">
              <a:extLst>
                <a:ext uri="{FF2B5EF4-FFF2-40B4-BE49-F238E27FC236}">
                  <a16:creationId xmlns:a16="http://schemas.microsoft.com/office/drawing/2014/main" id="{9ED1986D-7038-FA43-9562-E21913F905E0}"/>
                </a:ext>
              </a:extLst>
            </p:cNvPr>
            <p:cNvSpPr txBox="1"/>
            <p:nvPr/>
          </p:nvSpPr>
          <p:spPr>
            <a:xfrm>
              <a:off x="10299011" y="8785162"/>
              <a:ext cx="492616" cy="677109"/>
            </a:xfrm>
            <a:prstGeom prst="rect">
              <a:avLst/>
            </a:prstGeom>
            <a:noFill/>
          </p:spPr>
          <p:txBody>
            <a:bodyPr wrap="none" rtlCol="0">
              <a:spAutoFit/>
            </a:bodyPr>
            <a:lstStyle/>
            <a:p>
              <a:pPr algn="ctr">
                <a:spcBef>
                  <a:spcPts val="600"/>
                </a:spcBef>
                <a:spcAft>
                  <a:spcPts val="600"/>
                </a:spcAft>
              </a:pPr>
              <a:endParaRPr lang="en-US" sz="1050" spc="225"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2249172" y="5990969"/>
              <a:ext cx="16592283" cy="2708433"/>
            </a:xfrm>
            <a:prstGeom prst="rect">
              <a:avLst/>
            </a:prstGeom>
            <a:noFill/>
            <a:ln>
              <a:noFill/>
            </a:ln>
          </p:spPr>
          <p:txBody>
            <a:bodyPr wrap="square" rtlCol="0">
              <a:spAutoFit/>
            </a:bodyPr>
            <a:lstStyle/>
            <a:p>
              <a:pPr algn="ctr">
                <a:spcBef>
                  <a:spcPts val="600"/>
                </a:spcBef>
                <a:spcAft>
                  <a:spcPts val="600"/>
                </a:spcAft>
              </a:pPr>
              <a:r>
                <a:rPr lang="en-US" sz="30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MANAGING  BLOCKS ON WORKERS</a:t>
              </a:r>
            </a:p>
          </p:txBody>
        </p:sp>
      </p:grpSp>
      <p:pic>
        <p:nvPicPr>
          <p:cNvPr id="11" name="Picture 10">
            <a:extLst>
              <a:ext uri="{FF2B5EF4-FFF2-40B4-BE49-F238E27FC236}">
                <a16:creationId xmlns:a16="http://schemas.microsoft.com/office/drawing/2014/main" id="{A608EBCB-37B8-B242-B3F0-82C4377BB21C}"/>
              </a:ext>
            </a:extLst>
          </p:cNvPr>
          <p:cNvPicPr>
            <a:picLocks noChangeAspect="1"/>
          </p:cNvPicPr>
          <p:nvPr/>
        </p:nvPicPr>
        <p:blipFill>
          <a:blip r:embed="rId5"/>
          <a:stretch>
            <a:fillRect/>
          </a:stretch>
        </p:blipFill>
        <p:spPr>
          <a:xfrm>
            <a:off x="4300770" y="2785060"/>
            <a:ext cx="542458" cy="542458"/>
          </a:xfrm>
          <a:prstGeom prst="rect">
            <a:avLst/>
          </a:prstGeom>
        </p:spPr>
      </p:pic>
    </p:spTree>
    <p:custDataLst>
      <p:tags r:id="rId1"/>
    </p:custDataLst>
    <p:extLst>
      <p:ext uri="{BB962C8B-B14F-4D97-AF65-F5344CB8AC3E}">
        <p14:creationId xmlns:p14="http://schemas.microsoft.com/office/powerpoint/2010/main" val="10943840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1898216"/>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In the Workers Module, Search for your Worker or scroll to view all Workers alphabetically by first name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Workers with a Site/Realm block with have the “BLOCKED” text next to their profile.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the Worker</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Viewing Blocked Worker Profile</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1246495"/>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A Blocked Worker will be denied access to log into sites at a </a:t>
            </a:r>
            <a:r>
              <a:rPr lang="en-AU" sz="1100" dirty="0" err="1">
                <a:solidFill>
                  <a:schemeClr val="tx1">
                    <a:lumMod val="50000"/>
                    <a:lumOff val="50000"/>
                  </a:schemeClr>
                </a:solidFill>
                <a:latin typeface="Lato" panose="020F0502020204030203" pitchFamily="34" charset="0"/>
              </a:rPr>
              <a:t>Logpoints</a:t>
            </a:r>
            <a:r>
              <a:rPr lang="en-AU" sz="1100" dirty="0">
                <a:solidFill>
                  <a:schemeClr val="tx1">
                    <a:lumMod val="50000"/>
                    <a:lumOff val="50000"/>
                  </a:schemeClr>
                </a:solidFill>
                <a:latin typeface="Lato" panose="020F0502020204030203" pitchFamily="34" charset="0"/>
              </a:rPr>
              <a:t>. An alert will be sent to listed contacts if Blocked Worker attempts site access at a logpoint. </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All users of the Client Portal can see any Blocks a Worker has. </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Blocks are also reflected in the Mobile App.</a:t>
            </a:r>
          </a:p>
        </p:txBody>
      </p:sp>
      <p:pic>
        <p:nvPicPr>
          <p:cNvPr id="4" name="Picture 3">
            <a:extLst>
              <a:ext uri="{FF2B5EF4-FFF2-40B4-BE49-F238E27FC236}">
                <a16:creationId xmlns:a16="http://schemas.microsoft.com/office/drawing/2014/main" id="{67715155-EF91-4380-A1A7-02CCAAE66488}"/>
              </a:ext>
            </a:extLst>
          </p:cNvPr>
          <p:cNvPicPr>
            <a:picLocks noChangeAspect="1"/>
          </p:cNvPicPr>
          <p:nvPr/>
        </p:nvPicPr>
        <p:blipFill>
          <a:blip r:embed="rId4"/>
          <a:stretch>
            <a:fillRect/>
          </a:stretch>
        </p:blipFill>
        <p:spPr>
          <a:xfrm>
            <a:off x="1221737" y="4376030"/>
            <a:ext cx="1552381" cy="2247619"/>
          </a:xfrm>
          <a:prstGeom prst="rect">
            <a:avLst/>
          </a:prstGeom>
          <a:effectLst>
            <a:outerShdw blurRad="63500" sx="102000" sy="102000" algn="ctr" rotWithShape="0">
              <a:prstClr val="black">
                <a:alpha val="40000"/>
              </a:prstClr>
            </a:outerShdw>
          </a:effectLst>
        </p:spPr>
      </p:pic>
      <p:pic>
        <p:nvPicPr>
          <p:cNvPr id="7" name="Picture 6">
            <a:extLst>
              <a:ext uri="{FF2B5EF4-FFF2-40B4-BE49-F238E27FC236}">
                <a16:creationId xmlns:a16="http://schemas.microsoft.com/office/drawing/2014/main" id="{996B88A3-EBD5-4BA0-AEB4-BD80ADE15CB0}"/>
              </a:ext>
            </a:extLst>
          </p:cNvPr>
          <p:cNvPicPr>
            <a:picLocks noChangeAspect="1"/>
          </p:cNvPicPr>
          <p:nvPr/>
        </p:nvPicPr>
        <p:blipFill>
          <a:blip r:embed="rId5"/>
          <a:stretch>
            <a:fillRect/>
          </a:stretch>
        </p:blipFill>
        <p:spPr>
          <a:xfrm>
            <a:off x="3191421" y="3441695"/>
            <a:ext cx="4235118" cy="3068142"/>
          </a:xfrm>
          <a:prstGeom prst="rect">
            <a:avLst/>
          </a:prstGeom>
          <a:effectLst>
            <a:outerShdw blurRad="63500" sx="102000" sy="102000" algn="ctr" rotWithShape="0">
              <a:prstClr val="black">
                <a:alpha val="40000"/>
              </a:prstClr>
            </a:outerShdw>
          </a:effectLst>
        </p:spPr>
      </p:pic>
      <p:pic>
        <p:nvPicPr>
          <p:cNvPr id="16" name="Picture 15">
            <a:extLst>
              <a:ext uri="{FF2B5EF4-FFF2-40B4-BE49-F238E27FC236}">
                <a16:creationId xmlns:a16="http://schemas.microsoft.com/office/drawing/2014/main" id="{DDE024BB-3CAF-B24E-824F-A4CC71C4CB3F}"/>
              </a:ext>
            </a:extLst>
          </p:cNvPr>
          <p:cNvPicPr>
            <a:picLocks noChangeAspect="1"/>
          </p:cNvPicPr>
          <p:nvPr/>
        </p:nvPicPr>
        <p:blipFill>
          <a:blip r:embed="rId6"/>
          <a:stretch>
            <a:fillRect/>
          </a:stretch>
        </p:blipFill>
        <p:spPr>
          <a:xfrm rot="5842647" flipH="1" flipV="1">
            <a:off x="2572116" y="4240940"/>
            <a:ext cx="686271" cy="718364"/>
          </a:xfrm>
          <a:prstGeom prst="rect">
            <a:avLst/>
          </a:prstGeom>
        </p:spPr>
      </p:pic>
      <p:sp>
        <p:nvSpPr>
          <p:cNvPr id="8" name="Slide Number Placeholder 7">
            <a:extLst>
              <a:ext uri="{FF2B5EF4-FFF2-40B4-BE49-F238E27FC236}">
                <a16:creationId xmlns:a16="http://schemas.microsoft.com/office/drawing/2014/main" id="{53F6AF6B-2968-44FC-B9C1-4C2D907BEDE5}"/>
              </a:ext>
            </a:extLst>
          </p:cNvPr>
          <p:cNvSpPr>
            <a:spLocks noGrp="1"/>
          </p:cNvSpPr>
          <p:nvPr>
            <p:ph type="sldNum" sz="quarter" idx="12"/>
          </p:nvPr>
        </p:nvSpPr>
        <p:spPr>
          <a:xfrm>
            <a:off x="-1384927" y="6439529"/>
            <a:ext cx="2057400" cy="365125"/>
          </a:xfrm>
        </p:spPr>
        <p:txBody>
          <a:bodyPr/>
          <a:lstStyle/>
          <a:p>
            <a:fld id="{6DBC3F89-7668-1540-AD5C-795EA2E32FF8}" type="slidenum">
              <a:rPr lang="en-US" smtClean="0"/>
              <a:t>26</a:t>
            </a:fld>
            <a:endParaRPr lang="en-US"/>
          </a:p>
        </p:txBody>
      </p:sp>
    </p:spTree>
    <p:custDataLst>
      <p:tags r:id="rId1"/>
    </p:custDataLst>
    <p:extLst>
      <p:ext uri="{BB962C8B-B14F-4D97-AF65-F5344CB8AC3E}">
        <p14:creationId xmlns:p14="http://schemas.microsoft.com/office/powerpoint/2010/main" val="21347520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1097997"/>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Number of applied blocks will show against the Workers Profile Page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the Red shaded “Blocks in Place“  section to see the details</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Viewing Blocked Worker Profile</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261610"/>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Blocks do not stop the ability to view a Workers Profile. </a:t>
            </a:r>
          </a:p>
        </p:txBody>
      </p:sp>
      <p:pic>
        <p:nvPicPr>
          <p:cNvPr id="3" name="Picture 2">
            <a:extLst>
              <a:ext uri="{FF2B5EF4-FFF2-40B4-BE49-F238E27FC236}">
                <a16:creationId xmlns:a16="http://schemas.microsoft.com/office/drawing/2014/main" id="{EA2F2E2E-1546-4469-AF3E-7A4B004F69C3}"/>
              </a:ext>
            </a:extLst>
          </p:cNvPr>
          <p:cNvPicPr>
            <a:picLocks noChangeAspect="1"/>
          </p:cNvPicPr>
          <p:nvPr/>
        </p:nvPicPr>
        <p:blipFill>
          <a:blip r:embed="rId4"/>
          <a:stretch>
            <a:fillRect/>
          </a:stretch>
        </p:blipFill>
        <p:spPr>
          <a:xfrm>
            <a:off x="4317961" y="2942724"/>
            <a:ext cx="3070011" cy="3315612"/>
          </a:xfrm>
          <a:prstGeom prst="rect">
            <a:avLst/>
          </a:prstGeom>
          <a:effectLst>
            <a:outerShdw blurRad="63500" sx="102000" sy="102000" algn="ctr" rotWithShape="0">
              <a:prstClr val="black">
                <a:alpha val="40000"/>
              </a:prstClr>
            </a:outerShdw>
          </a:effectLst>
        </p:spPr>
      </p:pic>
      <p:pic>
        <p:nvPicPr>
          <p:cNvPr id="2" name="Picture 1">
            <a:extLst>
              <a:ext uri="{FF2B5EF4-FFF2-40B4-BE49-F238E27FC236}">
                <a16:creationId xmlns:a16="http://schemas.microsoft.com/office/drawing/2014/main" id="{C287FED0-9516-44FD-9371-34476C270573}"/>
              </a:ext>
            </a:extLst>
          </p:cNvPr>
          <p:cNvPicPr>
            <a:picLocks noChangeAspect="1"/>
          </p:cNvPicPr>
          <p:nvPr/>
        </p:nvPicPr>
        <p:blipFill>
          <a:blip r:embed="rId5"/>
          <a:stretch>
            <a:fillRect/>
          </a:stretch>
        </p:blipFill>
        <p:spPr>
          <a:xfrm>
            <a:off x="861998" y="4771076"/>
            <a:ext cx="3381347" cy="1487260"/>
          </a:xfrm>
          <a:prstGeom prst="rect">
            <a:avLst/>
          </a:prstGeom>
          <a:effectLst>
            <a:outerShdw blurRad="63500" sx="102000" sy="102000" algn="ctr" rotWithShape="0">
              <a:prstClr val="black">
                <a:alpha val="40000"/>
              </a:prstClr>
            </a:outerShdw>
          </a:effectLst>
        </p:spPr>
      </p:pic>
      <p:pic>
        <p:nvPicPr>
          <p:cNvPr id="16" name="Picture 15">
            <a:extLst>
              <a:ext uri="{FF2B5EF4-FFF2-40B4-BE49-F238E27FC236}">
                <a16:creationId xmlns:a16="http://schemas.microsoft.com/office/drawing/2014/main" id="{DDE024BB-3CAF-B24E-824F-A4CC71C4CB3F}"/>
              </a:ext>
            </a:extLst>
          </p:cNvPr>
          <p:cNvPicPr>
            <a:picLocks noChangeAspect="1"/>
          </p:cNvPicPr>
          <p:nvPr/>
        </p:nvPicPr>
        <p:blipFill>
          <a:blip r:embed="rId6"/>
          <a:stretch>
            <a:fillRect/>
          </a:stretch>
        </p:blipFill>
        <p:spPr>
          <a:xfrm rot="5063924" flipH="1" flipV="1">
            <a:off x="3896201" y="4792431"/>
            <a:ext cx="843520" cy="882967"/>
          </a:xfrm>
          <a:prstGeom prst="rect">
            <a:avLst/>
          </a:prstGeom>
        </p:spPr>
      </p:pic>
      <p:sp>
        <p:nvSpPr>
          <p:cNvPr id="4" name="Slide Number Placeholder 3">
            <a:extLst>
              <a:ext uri="{FF2B5EF4-FFF2-40B4-BE49-F238E27FC236}">
                <a16:creationId xmlns:a16="http://schemas.microsoft.com/office/drawing/2014/main" id="{41AA9F6C-FCF7-4CEC-95AE-B4749613F716}"/>
              </a:ext>
            </a:extLst>
          </p:cNvPr>
          <p:cNvSpPr>
            <a:spLocks noGrp="1"/>
          </p:cNvSpPr>
          <p:nvPr>
            <p:ph type="sldNum" sz="quarter" idx="12"/>
          </p:nvPr>
        </p:nvSpPr>
        <p:spPr>
          <a:xfrm>
            <a:off x="-1431081" y="6439529"/>
            <a:ext cx="2057400" cy="365125"/>
          </a:xfrm>
        </p:spPr>
        <p:txBody>
          <a:bodyPr/>
          <a:lstStyle/>
          <a:p>
            <a:fld id="{6DBC3F89-7668-1540-AD5C-795EA2E32FF8}" type="slidenum">
              <a:rPr lang="en-US" smtClean="0"/>
              <a:t>27</a:t>
            </a:fld>
            <a:endParaRPr lang="en-US"/>
          </a:p>
        </p:txBody>
      </p:sp>
    </p:spTree>
    <p:custDataLst>
      <p:tags r:id="rId1"/>
    </p:custDataLst>
    <p:extLst>
      <p:ext uri="{BB962C8B-B14F-4D97-AF65-F5344CB8AC3E}">
        <p14:creationId xmlns:p14="http://schemas.microsoft.com/office/powerpoint/2010/main" val="24246927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3067767"/>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Listed Blocks will show at the Realm level, and then Site Blocks listed under there.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the Block you wish to read more about.</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Comment section may not be visible if it was deemed a “Restrictive Comment” when created.</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All other data is visible to all users of the Client Portal.</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Viewing Blocked Worker Profile</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2077492"/>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Workers can be Blocked at the Realm, Site or at a particular Location.</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Site Alerts can be configured to alert specific email addresses if a Blocked Worker is attempting to log into an Access Point (</a:t>
            </a:r>
            <a:r>
              <a:rPr lang="en-AU" sz="1100" dirty="0" err="1">
                <a:solidFill>
                  <a:schemeClr val="tx1">
                    <a:lumMod val="50000"/>
                    <a:lumOff val="50000"/>
                  </a:schemeClr>
                </a:solidFill>
                <a:latin typeface="Lato" panose="020F0502020204030203" pitchFamily="34" charset="0"/>
              </a:rPr>
              <a:t>Boomgate</a:t>
            </a:r>
            <a:r>
              <a:rPr lang="en-AU" sz="1100" dirty="0">
                <a:solidFill>
                  <a:schemeClr val="tx1">
                    <a:lumMod val="50000"/>
                    <a:lumOff val="50000"/>
                  </a:schemeClr>
                </a:solidFill>
                <a:latin typeface="Lato" panose="020F0502020204030203" pitchFamily="34" charset="0"/>
              </a:rPr>
              <a:t>/Turnstile/Logpoint/Kiosk/Tablet) where they are Blocked.</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Restricted Comments can be added so only those with user right “Can Access Private Data” will be able to read.</a:t>
            </a:r>
          </a:p>
          <a:p>
            <a:pPr marL="171450" indent="-171450">
              <a:spcBef>
                <a:spcPts val="600"/>
              </a:spcBef>
              <a:spcAft>
                <a:spcPts val="600"/>
              </a:spcAft>
              <a:buClr>
                <a:schemeClr val="accent1"/>
              </a:buClr>
              <a:buFont typeface="Arial" panose="020B0604020202020204" pitchFamily="34" charset="0"/>
              <a:buChar char="•"/>
            </a:pPr>
            <a:endParaRPr lang="en-AU" sz="1100" dirty="0">
              <a:solidFill>
                <a:schemeClr val="tx1">
                  <a:lumMod val="50000"/>
                  <a:lumOff val="50000"/>
                </a:schemeClr>
              </a:solidFill>
              <a:latin typeface="Lato" panose="020F0502020204030203" pitchFamily="34" charset="0"/>
            </a:endParaRPr>
          </a:p>
        </p:txBody>
      </p:sp>
      <p:pic>
        <p:nvPicPr>
          <p:cNvPr id="4" name="Picture 3">
            <a:extLst>
              <a:ext uri="{FF2B5EF4-FFF2-40B4-BE49-F238E27FC236}">
                <a16:creationId xmlns:a16="http://schemas.microsoft.com/office/drawing/2014/main" id="{71B8B8C2-80EF-4649-BE2D-0D6FD1AB61F1}"/>
              </a:ext>
            </a:extLst>
          </p:cNvPr>
          <p:cNvPicPr>
            <a:picLocks noChangeAspect="1"/>
          </p:cNvPicPr>
          <p:nvPr/>
        </p:nvPicPr>
        <p:blipFill>
          <a:blip r:embed="rId4"/>
          <a:stretch>
            <a:fillRect/>
          </a:stretch>
        </p:blipFill>
        <p:spPr>
          <a:xfrm>
            <a:off x="213983" y="5399590"/>
            <a:ext cx="2508495" cy="1045206"/>
          </a:xfrm>
          <a:prstGeom prst="rect">
            <a:avLst/>
          </a:prstGeom>
          <a:effectLst>
            <a:outerShdw blurRad="63500" sx="102000" sy="102000" algn="ctr" rotWithShape="0">
              <a:prstClr val="black">
                <a:alpha val="40000"/>
              </a:prstClr>
            </a:outerShdw>
          </a:effectLst>
        </p:spPr>
      </p:pic>
      <p:pic>
        <p:nvPicPr>
          <p:cNvPr id="10" name="Picture 9">
            <a:extLst>
              <a:ext uri="{FF2B5EF4-FFF2-40B4-BE49-F238E27FC236}">
                <a16:creationId xmlns:a16="http://schemas.microsoft.com/office/drawing/2014/main" id="{8C14E9CF-E51A-4460-8483-D36952061128}"/>
              </a:ext>
            </a:extLst>
          </p:cNvPr>
          <p:cNvPicPr>
            <a:picLocks noChangeAspect="1"/>
          </p:cNvPicPr>
          <p:nvPr/>
        </p:nvPicPr>
        <p:blipFill>
          <a:blip r:embed="rId5"/>
          <a:stretch>
            <a:fillRect/>
          </a:stretch>
        </p:blipFill>
        <p:spPr>
          <a:xfrm>
            <a:off x="1937261" y="4170087"/>
            <a:ext cx="3034513" cy="1698036"/>
          </a:xfrm>
          <a:prstGeom prst="rect">
            <a:avLst/>
          </a:prstGeom>
          <a:effectLst>
            <a:outerShdw blurRad="63500" sx="102000" sy="102000" algn="ctr" rotWithShape="0">
              <a:prstClr val="black">
                <a:alpha val="40000"/>
              </a:prstClr>
            </a:outerShdw>
          </a:effectLst>
        </p:spPr>
      </p:pic>
      <p:pic>
        <p:nvPicPr>
          <p:cNvPr id="8" name="Picture 7">
            <a:extLst>
              <a:ext uri="{FF2B5EF4-FFF2-40B4-BE49-F238E27FC236}">
                <a16:creationId xmlns:a16="http://schemas.microsoft.com/office/drawing/2014/main" id="{34FCAF67-274F-4168-A74D-A978FEA5CA52}"/>
              </a:ext>
            </a:extLst>
          </p:cNvPr>
          <p:cNvPicPr>
            <a:picLocks noChangeAspect="1"/>
          </p:cNvPicPr>
          <p:nvPr/>
        </p:nvPicPr>
        <p:blipFill>
          <a:blip r:embed="rId6"/>
          <a:stretch>
            <a:fillRect/>
          </a:stretch>
        </p:blipFill>
        <p:spPr>
          <a:xfrm>
            <a:off x="4848325" y="2994076"/>
            <a:ext cx="3886842" cy="3450720"/>
          </a:xfrm>
          <a:prstGeom prst="rect">
            <a:avLst/>
          </a:prstGeom>
          <a:effectLst>
            <a:outerShdw blurRad="63500" sx="102000" sy="102000" algn="ctr" rotWithShape="0">
              <a:prstClr val="black">
                <a:alpha val="40000"/>
              </a:prstClr>
            </a:outerShdw>
          </a:effectLst>
        </p:spPr>
      </p:pic>
      <p:pic>
        <p:nvPicPr>
          <p:cNvPr id="15" name="Picture 14">
            <a:extLst>
              <a:ext uri="{FF2B5EF4-FFF2-40B4-BE49-F238E27FC236}">
                <a16:creationId xmlns:a16="http://schemas.microsoft.com/office/drawing/2014/main" id="{0CE8E87A-F335-460C-9AE4-590B9C673935}"/>
              </a:ext>
            </a:extLst>
          </p:cNvPr>
          <p:cNvPicPr>
            <a:picLocks noChangeAspect="1"/>
          </p:cNvPicPr>
          <p:nvPr/>
        </p:nvPicPr>
        <p:blipFill>
          <a:blip r:embed="rId7"/>
          <a:stretch>
            <a:fillRect/>
          </a:stretch>
        </p:blipFill>
        <p:spPr>
          <a:xfrm rot="5063924" flipH="1" flipV="1">
            <a:off x="4224839" y="4191441"/>
            <a:ext cx="843520" cy="882967"/>
          </a:xfrm>
          <a:prstGeom prst="rect">
            <a:avLst/>
          </a:prstGeom>
        </p:spPr>
      </p:pic>
      <p:pic>
        <p:nvPicPr>
          <p:cNvPr id="16" name="Picture 15">
            <a:extLst>
              <a:ext uri="{FF2B5EF4-FFF2-40B4-BE49-F238E27FC236}">
                <a16:creationId xmlns:a16="http://schemas.microsoft.com/office/drawing/2014/main" id="{DDE024BB-3CAF-B24E-824F-A4CC71C4CB3F}"/>
              </a:ext>
            </a:extLst>
          </p:cNvPr>
          <p:cNvPicPr>
            <a:picLocks noChangeAspect="1"/>
          </p:cNvPicPr>
          <p:nvPr/>
        </p:nvPicPr>
        <p:blipFill>
          <a:blip r:embed="rId7"/>
          <a:stretch>
            <a:fillRect/>
          </a:stretch>
        </p:blipFill>
        <p:spPr>
          <a:xfrm rot="5063924" flipH="1" flipV="1">
            <a:off x="1417318" y="5039249"/>
            <a:ext cx="843520" cy="882967"/>
          </a:xfrm>
          <a:prstGeom prst="rect">
            <a:avLst/>
          </a:prstGeom>
        </p:spPr>
      </p:pic>
      <p:sp>
        <p:nvSpPr>
          <p:cNvPr id="11" name="Rectangle: Rounded Corners 10">
            <a:extLst>
              <a:ext uri="{FF2B5EF4-FFF2-40B4-BE49-F238E27FC236}">
                <a16:creationId xmlns:a16="http://schemas.microsoft.com/office/drawing/2014/main" id="{9EF4DA10-5747-47CE-9E74-DDA9B91AF56A}"/>
              </a:ext>
            </a:extLst>
          </p:cNvPr>
          <p:cNvSpPr/>
          <p:nvPr/>
        </p:nvSpPr>
        <p:spPr>
          <a:xfrm>
            <a:off x="4971774" y="6234545"/>
            <a:ext cx="3192820" cy="210251"/>
          </a:xfrm>
          <a:prstGeom prst="roundRect">
            <a:avLst/>
          </a:prstGeom>
          <a:noFill/>
          <a:ln w="28575">
            <a:solidFill>
              <a:srgbClr val="F474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Slide Number Placeholder 12">
            <a:extLst>
              <a:ext uri="{FF2B5EF4-FFF2-40B4-BE49-F238E27FC236}">
                <a16:creationId xmlns:a16="http://schemas.microsoft.com/office/drawing/2014/main" id="{A800C7ED-A767-424C-90B2-D2E0449D32A9}"/>
              </a:ext>
            </a:extLst>
          </p:cNvPr>
          <p:cNvSpPr>
            <a:spLocks noGrp="1"/>
          </p:cNvSpPr>
          <p:nvPr>
            <p:ph type="sldNum" sz="quarter" idx="12"/>
          </p:nvPr>
        </p:nvSpPr>
        <p:spPr>
          <a:xfrm>
            <a:off x="-1421844" y="6436598"/>
            <a:ext cx="2057400" cy="365125"/>
          </a:xfrm>
        </p:spPr>
        <p:txBody>
          <a:bodyPr/>
          <a:lstStyle/>
          <a:p>
            <a:fld id="{6DBC3F89-7668-1540-AD5C-795EA2E32FF8}" type="slidenum">
              <a:rPr lang="en-US" smtClean="0"/>
              <a:t>28</a:t>
            </a:fld>
            <a:endParaRPr lang="en-US"/>
          </a:p>
        </p:txBody>
      </p:sp>
    </p:spTree>
    <p:custDataLst>
      <p:tags r:id="rId1"/>
    </p:custDataLst>
    <p:extLst>
      <p:ext uri="{BB962C8B-B14F-4D97-AF65-F5344CB8AC3E}">
        <p14:creationId xmlns:p14="http://schemas.microsoft.com/office/powerpoint/2010/main" val="9607793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421436"/>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the Worker profile you wish to Block</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the “Block” button at the bottom right of the profile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A new screen will appear asking for the reason for the block</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Blocking a Worker</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1077218"/>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Only users with the right “Can Block Cardholders” are able to use this feature.</a:t>
            </a:r>
          </a:p>
          <a:p>
            <a:pPr marL="171450" indent="-171450">
              <a:spcBef>
                <a:spcPts val="600"/>
              </a:spcBef>
              <a:spcAft>
                <a:spcPts val="600"/>
              </a:spcAft>
              <a:buClr>
                <a:schemeClr val="accent1"/>
              </a:buClr>
              <a:buFont typeface="Arial" panose="020B0604020202020204" pitchFamily="34" charset="0"/>
              <a:buChar char="•"/>
            </a:pPr>
            <a:endParaRPr lang="en-AU" sz="1100" dirty="0">
              <a:solidFill>
                <a:schemeClr val="tx1">
                  <a:lumMod val="50000"/>
                  <a:lumOff val="50000"/>
                </a:schemeClr>
              </a:solidFill>
              <a:latin typeface="Lato" panose="020F0502020204030203" pitchFamily="34" charset="0"/>
            </a:endParaRPr>
          </a:p>
          <a:p>
            <a:pPr marL="171450" indent="-171450">
              <a:spcBef>
                <a:spcPts val="600"/>
              </a:spcBef>
              <a:spcAft>
                <a:spcPts val="600"/>
              </a:spcAft>
              <a:buClr>
                <a:schemeClr val="accent1"/>
              </a:buClr>
              <a:buFont typeface="Arial" panose="020B0604020202020204" pitchFamily="34" charset="0"/>
              <a:buChar char="•"/>
            </a:pPr>
            <a:endParaRPr lang="en-AU" sz="1100" dirty="0">
              <a:solidFill>
                <a:schemeClr val="tx1">
                  <a:lumMod val="50000"/>
                  <a:lumOff val="50000"/>
                </a:schemeClr>
              </a:solidFill>
              <a:latin typeface="Lato" panose="020F0502020204030203" pitchFamily="34" charset="0"/>
            </a:endParaRPr>
          </a:p>
        </p:txBody>
      </p:sp>
      <p:sp>
        <p:nvSpPr>
          <p:cNvPr id="13" name="Slide Number Placeholder 12">
            <a:extLst>
              <a:ext uri="{FF2B5EF4-FFF2-40B4-BE49-F238E27FC236}">
                <a16:creationId xmlns:a16="http://schemas.microsoft.com/office/drawing/2014/main" id="{A800C7ED-A767-424C-90B2-D2E0449D32A9}"/>
              </a:ext>
            </a:extLst>
          </p:cNvPr>
          <p:cNvSpPr>
            <a:spLocks noGrp="1"/>
          </p:cNvSpPr>
          <p:nvPr>
            <p:ph type="sldNum" sz="quarter" idx="12"/>
          </p:nvPr>
        </p:nvSpPr>
        <p:spPr>
          <a:xfrm>
            <a:off x="-1421844" y="6436598"/>
            <a:ext cx="2057400" cy="365125"/>
          </a:xfrm>
        </p:spPr>
        <p:txBody>
          <a:bodyPr/>
          <a:lstStyle/>
          <a:p>
            <a:fld id="{6DBC3F89-7668-1540-AD5C-795EA2E32FF8}" type="slidenum">
              <a:rPr lang="en-US" smtClean="0"/>
              <a:t>29</a:t>
            </a:fld>
            <a:endParaRPr lang="en-US"/>
          </a:p>
        </p:txBody>
      </p:sp>
      <p:pic>
        <p:nvPicPr>
          <p:cNvPr id="1026" name="Picture 2">
            <a:extLst>
              <a:ext uri="{FF2B5EF4-FFF2-40B4-BE49-F238E27FC236}">
                <a16:creationId xmlns:a16="http://schemas.microsoft.com/office/drawing/2014/main" id="{2AE7C8F6-0A40-4ED9-A0E4-B50934AF1A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33607" y="5429570"/>
            <a:ext cx="3409950" cy="733425"/>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48C0CD31-0FEA-4358-B8A2-C1B7A5C6820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95476" y="2518433"/>
            <a:ext cx="2769106" cy="3974343"/>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DDE024BB-3CAF-B24E-824F-A4CC71C4CB3F}"/>
              </a:ext>
            </a:extLst>
          </p:cNvPr>
          <p:cNvPicPr>
            <a:picLocks noChangeAspect="1"/>
          </p:cNvPicPr>
          <p:nvPr/>
        </p:nvPicPr>
        <p:blipFill>
          <a:blip r:embed="rId6"/>
          <a:stretch>
            <a:fillRect/>
          </a:stretch>
        </p:blipFill>
        <p:spPr>
          <a:xfrm rot="6270564" flipH="1" flipV="1">
            <a:off x="4129817" y="4708740"/>
            <a:ext cx="843520" cy="882967"/>
          </a:xfrm>
          <a:prstGeom prst="rect">
            <a:avLst/>
          </a:prstGeom>
        </p:spPr>
      </p:pic>
      <p:pic>
        <p:nvPicPr>
          <p:cNvPr id="15" name="Picture 14">
            <a:extLst>
              <a:ext uri="{FF2B5EF4-FFF2-40B4-BE49-F238E27FC236}">
                <a16:creationId xmlns:a16="http://schemas.microsoft.com/office/drawing/2014/main" id="{0CE8E87A-F335-460C-9AE4-590B9C673935}"/>
              </a:ext>
            </a:extLst>
          </p:cNvPr>
          <p:cNvPicPr>
            <a:picLocks noChangeAspect="1"/>
          </p:cNvPicPr>
          <p:nvPr/>
        </p:nvPicPr>
        <p:blipFill>
          <a:blip r:embed="rId6"/>
          <a:stretch>
            <a:fillRect/>
          </a:stretch>
        </p:blipFill>
        <p:spPr>
          <a:xfrm rot="14974631" flipH="1" flipV="1">
            <a:off x="7295514" y="5558202"/>
            <a:ext cx="843520" cy="882967"/>
          </a:xfrm>
          <a:prstGeom prst="rect">
            <a:avLst/>
          </a:prstGeom>
        </p:spPr>
      </p:pic>
    </p:spTree>
    <p:custDataLst>
      <p:tags r:id="rId1"/>
    </p:custDataLst>
    <p:extLst>
      <p:ext uri="{BB962C8B-B14F-4D97-AF65-F5344CB8AC3E}">
        <p14:creationId xmlns:p14="http://schemas.microsoft.com/office/powerpoint/2010/main" val="3294918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772EEBDB-284D-4E09-9D0C-59219A608D22}"/>
              </a:ext>
            </a:extLst>
          </p:cNvPr>
          <p:cNvSpPr/>
          <p:nvPr/>
        </p:nvSpPr>
        <p:spPr>
          <a:xfrm>
            <a:off x="626318" y="1278000"/>
            <a:ext cx="3195054"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sp>
        <p:nvSpPr>
          <p:cNvPr id="9" name="TextBox 8"/>
          <p:cNvSpPr txBox="1"/>
          <p:nvPr/>
        </p:nvSpPr>
        <p:spPr>
          <a:xfrm>
            <a:off x="954309" y="480378"/>
            <a:ext cx="6994633"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rPr>
              <a:t>Login to the Client Portal – Notes on your access</a:t>
            </a:r>
          </a:p>
        </p:txBody>
      </p:sp>
      <p:sp>
        <p:nvSpPr>
          <p:cNvPr id="24" name="Rectangle 23">
            <a:extLst>
              <a:ext uri="{FF2B5EF4-FFF2-40B4-BE49-F238E27FC236}">
                <a16:creationId xmlns:a16="http://schemas.microsoft.com/office/drawing/2014/main" id="{E42ED170-5978-A040-B8AB-B51BE5EBAF6E}"/>
              </a:ext>
            </a:extLst>
          </p:cNvPr>
          <p:cNvSpPr/>
          <p:nvPr/>
        </p:nvSpPr>
        <p:spPr>
          <a:xfrm>
            <a:off x="626318" y="532060"/>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44" name="Subtitle 2">
            <a:extLst>
              <a:ext uri="{FF2B5EF4-FFF2-40B4-BE49-F238E27FC236}">
                <a16:creationId xmlns:a16="http://schemas.microsoft.com/office/drawing/2014/main" id="{8F18A508-B340-D844-9059-5697CEE18047}"/>
              </a:ext>
            </a:extLst>
          </p:cNvPr>
          <p:cNvSpPr txBox="1">
            <a:spLocks/>
          </p:cNvSpPr>
          <p:nvPr/>
        </p:nvSpPr>
        <p:spPr>
          <a:xfrm>
            <a:off x="755066" y="1480044"/>
            <a:ext cx="2994898" cy="2287936"/>
          </a:xfrm>
          <a:prstGeom prst="rect">
            <a:avLst/>
          </a:prstGeom>
        </p:spPr>
        <p:txBody>
          <a:bodyPr vert="horz" wrap="square" lIns="36000" tIns="0"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spcAft>
                <a:spcPts val="600"/>
              </a:spcAft>
            </a:pPr>
            <a:r>
              <a:rPr lang="en-US" sz="1400" spc="4" dirty="0">
                <a:solidFill>
                  <a:schemeClr val="bg1"/>
                </a:solidFill>
                <a:latin typeface="Lato" panose="020F0502020204030203" pitchFamily="34" charset="0"/>
                <a:ea typeface="Calibri" panose="020F0502020204030204" pitchFamily="34" charset="0"/>
                <a:cs typeface="Times New Roman" panose="02020603050405020304" pitchFamily="18" charset="0"/>
              </a:rPr>
              <a:t>The “User” dropdown arrow will display your currently logged in Onsite Track Easy Account.</a:t>
            </a:r>
          </a:p>
          <a:p>
            <a:pPr algn="l">
              <a:lnSpc>
                <a:spcPct val="100000"/>
              </a:lnSpc>
              <a:spcBef>
                <a:spcPts val="600"/>
              </a:spcBef>
              <a:spcAft>
                <a:spcPts val="600"/>
              </a:spcAft>
            </a:pPr>
            <a:r>
              <a:rPr lang="en-US" sz="1400" spc="4" dirty="0">
                <a:solidFill>
                  <a:schemeClr val="bg1"/>
                </a:solidFill>
                <a:latin typeface="Lato" panose="020F0502020204030203" pitchFamily="34" charset="0"/>
                <a:ea typeface="Calibri" panose="020F0502020204030204" pitchFamily="34" charset="0"/>
                <a:cs typeface="Times New Roman" panose="02020603050405020304" pitchFamily="18" charset="0"/>
              </a:rPr>
              <a:t>Click on “Dashboard” to return to the Pegasus Gateway screen</a:t>
            </a:r>
          </a:p>
          <a:p>
            <a:pPr algn="l">
              <a:lnSpc>
                <a:spcPct val="100000"/>
              </a:lnSpc>
              <a:spcBef>
                <a:spcPts val="600"/>
              </a:spcBef>
              <a:spcAft>
                <a:spcPts val="600"/>
              </a:spcAft>
            </a:pPr>
            <a:r>
              <a:rPr lang="en-US" sz="1400" spc="4" dirty="0">
                <a:solidFill>
                  <a:schemeClr val="bg1"/>
                </a:solidFill>
                <a:latin typeface="Lato" panose="020F0502020204030203" pitchFamily="34" charset="0"/>
                <a:ea typeface="Calibri" panose="020F0502020204030204" pitchFamily="34" charset="0"/>
                <a:cs typeface="Times New Roman" panose="02020603050405020304" pitchFamily="18" charset="0"/>
              </a:rPr>
              <a:t>Click the dropdown arrow on your site/realm to change to another location, if you have those permissions.</a:t>
            </a:r>
          </a:p>
        </p:txBody>
      </p:sp>
      <p:pic>
        <p:nvPicPr>
          <p:cNvPr id="37" name="Picture 36">
            <a:extLst>
              <a:ext uri="{FF2B5EF4-FFF2-40B4-BE49-F238E27FC236}">
                <a16:creationId xmlns:a16="http://schemas.microsoft.com/office/drawing/2014/main" id="{3B865C46-5C46-45DF-B788-59C86367AE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5123" y="6505291"/>
            <a:ext cx="784433" cy="224510"/>
          </a:xfrm>
          <a:prstGeom prst="rect">
            <a:avLst/>
          </a:prstGeom>
        </p:spPr>
      </p:pic>
      <p:sp>
        <p:nvSpPr>
          <p:cNvPr id="15" name="TextBox 14">
            <a:extLst>
              <a:ext uri="{FF2B5EF4-FFF2-40B4-BE49-F238E27FC236}">
                <a16:creationId xmlns:a16="http://schemas.microsoft.com/office/drawing/2014/main" id="{C576664F-B1E2-459E-B5D7-45B50A02EB32}"/>
              </a:ext>
            </a:extLst>
          </p:cNvPr>
          <p:cNvSpPr txBox="1"/>
          <p:nvPr/>
        </p:nvSpPr>
        <p:spPr>
          <a:xfrm>
            <a:off x="4018508" y="1267607"/>
            <a:ext cx="4517784" cy="2323713"/>
          </a:xfrm>
          <a:prstGeom prst="rect">
            <a:avLst/>
          </a:prstGeom>
          <a:noFill/>
        </p:spPr>
        <p:txBody>
          <a:bodyPr wrap="square" rtlCol="0">
            <a:spAutoFit/>
          </a:bodyPr>
          <a:lstStyle>
            <a:defPPr>
              <a:defRPr lang="en-US"/>
            </a:defPPr>
            <a:lvl1pPr marL="171450" indent="-171450">
              <a:spcBef>
                <a:spcPts val="600"/>
              </a:spcBef>
              <a:spcAft>
                <a:spcPts val="600"/>
              </a:spcAft>
              <a:buClr>
                <a:srgbClr val="398EC5"/>
              </a:buClr>
              <a:buFont typeface="Wingdings" panose="05000000000000000000" pitchFamily="2" charset="2"/>
              <a:buChar char="§"/>
              <a:defRPr sz="1050" b="1">
                <a:solidFill>
                  <a:schemeClr val="tx1">
                    <a:lumMod val="50000"/>
                    <a:lumOff val="50000"/>
                  </a:schemeClr>
                </a:solidFill>
                <a:latin typeface="Lato" panose="020F0502020204030203" pitchFamily="34" charset="0"/>
              </a:defRPr>
            </a:lvl1pPr>
          </a:lstStyle>
          <a:p>
            <a:r>
              <a:rPr lang="en-AU" b="0" dirty="0"/>
              <a:t>The generic Pegasus Demonstration Realm and Site will be used throughout this documentation. </a:t>
            </a:r>
          </a:p>
          <a:p>
            <a:r>
              <a:rPr lang="en-AU" b="0" dirty="0"/>
              <a:t>The colour scheme you will see is the approved layout Pegasus has applied to your company.</a:t>
            </a:r>
          </a:p>
          <a:p>
            <a:r>
              <a:rPr lang="en-AU" b="0" dirty="0"/>
              <a:t>Some features are restricted depending upon your Onsite Track Easy User rights. You might not have the ability to edit or modify in some cases.</a:t>
            </a:r>
          </a:p>
          <a:p>
            <a:r>
              <a:rPr lang="en-AU" b="0" dirty="0"/>
              <a:t>Training, Report, Companies, LMS, Broadcasting and Analytics all require certain User Rights from Onsite Track Easy.</a:t>
            </a:r>
          </a:p>
          <a:p>
            <a:endParaRPr lang="en-AU" b="0" dirty="0"/>
          </a:p>
        </p:txBody>
      </p:sp>
      <p:sp>
        <p:nvSpPr>
          <p:cNvPr id="2" name="Slide Number Placeholder 1">
            <a:extLst>
              <a:ext uri="{FF2B5EF4-FFF2-40B4-BE49-F238E27FC236}">
                <a16:creationId xmlns:a16="http://schemas.microsoft.com/office/drawing/2014/main" id="{3FC39F60-3341-4315-B6DE-EAF9DACFE966}"/>
              </a:ext>
            </a:extLst>
          </p:cNvPr>
          <p:cNvSpPr>
            <a:spLocks noGrp="1"/>
          </p:cNvSpPr>
          <p:nvPr>
            <p:ph type="sldNum" sz="quarter" idx="12"/>
          </p:nvPr>
        </p:nvSpPr>
        <p:spPr>
          <a:xfrm>
            <a:off x="-1431082" y="6434983"/>
            <a:ext cx="2057400" cy="365125"/>
          </a:xfrm>
        </p:spPr>
        <p:txBody>
          <a:bodyPr/>
          <a:lstStyle/>
          <a:p>
            <a:fld id="{6DBC3F89-7668-1540-AD5C-795EA2E32FF8}" type="slidenum">
              <a:rPr lang="en-US" smtClean="0"/>
              <a:t>3</a:t>
            </a:fld>
            <a:endParaRPr lang="en-US"/>
          </a:p>
        </p:txBody>
      </p:sp>
      <p:pic>
        <p:nvPicPr>
          <p:cNvPr id="3" name="Picture 2">
            <a:extLst>
              <a:ext uri="{FF2B5EF4-FFF2-40B4-BE49-F238E27FC236}">
                <a16:creationId xmlns:a16="http://schemas.microsoft.com/office/drawing/2014/main" id="{F23A4D39-5522-4B70-B34B-C0085648A0E5}"/>
              </a:ext>
            </a:extLst>
          </p:cNvPr>
          <p:cNvPicPr>
            <a:picLocks noChangeAspect="1"/>
          </p:cNvPicPr>
          <p:nvPr/>
        </p:nvPicPr>
        <p:blipFill>
          <a:blip r:embed="rId4"/>
          <a:stretch>
            <a:fillRect/>
          </a:stretch>
        </p:blipFill>
        <p:spPr>
          <a:xfrm>
            <a:off x="1574463" y="3844770"/>
            <a:ext cx="6129805" cy="2759229"/>
          </a:xfrm>
          <a:prstGeom prst="rect">
            <a:avLst/>
          </a:prstGeom>
          <a:effectLst>
            <a:outerShdw blurRad="63500" sx="102000" sy="102000" algn="ctr" rotWithShape="0">
              <a:prstClr val="black">
                <a:alpha val="40000"/>
              </a:prstClr>
            </a:outerShdw>
          </a:effectLst>
        </p:spPr>
      </p:pic>
    </p:spTree>
    <p:custDataLst>
      <p:tags r:id="rId1"/>
    </p:custDataLst>
    <p:extLst>
      <p:ext uri="{BB962C8B-B14F-4D97-AF65-F5344CB8AC3E}">
        <p14:creationId xmlns:p14="http://schemas.microsoft.com/office/powerpoint/2010/main" val="28243774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3806431"/>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the Dropdown Arrow and select the Location, if applicable, where the Block will occur. </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If no location chosen, default will be “All Locations within selected Location” at the Site/Realm.</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Authoriser Details logged against the block.</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Enter in the Note for the Block.</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Choose  if note is restricted to certain viewers.</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Press Yes when ready.</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Blocking a Worker</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1415772"/>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Restricted Comments can be added so only those with user right “Can Access Private Data” will be able to read.</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Workers can be Blocked at the Realm, Site or at a particular Location.</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A Note must be given. It is recorded then as an Admin note in the Onsite Track Easy system.</a:t>
            </a:r>
          </a:p>
        </p:txBody>
      </p:sp>
      <p:sp>
        <p:nvSpPr>
          <p:cNvPr id="13" name="Slide Number Placeholder 12">
            <a:extLst>
              <a:ext uri="{FF2B5EF4-FFF2-40B4-BE49-F238E27FC236}">
                <a16:creationId xmlns:a16="http://schemas.microsoft.com/office/drawing/2014/main" id="{A800C7ED-A767-424C-90B2-D2E0449D32A9}"/>
              </a:ext>
            </a:extLst>
          </p:cNvPr>
          <p:cNvSpPr>
            <a:spLocks noGrp="1"/>
          </p:cNvSpPr>
          <p:nvPr>
            <p:ph type="sldNum" sz="quarter" idx="12"/>
          </p:nvPr>
        </p:nvSpPr>
        <p:spPr>
          <a:xfrm>
            <a:off x="-1421844" y="6436598"/>
            <a:ext cx="2057400" cy="365125"/>
          </a:xfrm>
        </p:spPr>
        <p:txBody>
          <a:bodyPr/>
          <a:lstStyle/>
          <a:p>
            <a:fld id="{6DBC3F89-7668-1540-AD5C-795EA2E32FF8}" type="slidenum">
              <a:rPr lang="en-US" smtClean="0"/>
              <a:t>30</a:t>
            </a:fld>
            <a:endParaRPr lang="en-US"/>
          </a:p>
        </p:txBody>
      </p:sp>
      <p:pic>
        <p:nvPicPr>
          <p:cNvPr id="2" name="Picture 1">
            <a:extLst>
              <a:ext uri="{FF2B5EF4-FFF2-40B4-BE49-F238E27FC236}">
                <a16:creationId xmlns:a16="http://schemas.microsoft.com/office/drawing/2014/main" id="{743C89C5-0692-4737-AA0A-CC1639FD0A46}"/>
              </a:ext>
            </a:extLst>
          </p:cNvPr>
          <p:cNvPicPr>
            <a:picLocks noChangeAspect="1"/>
          </p:cNvPicPr>
          <p:nvPr/>
        </p:nvPicPr>
        <p:blipFill>
          <a:blip r:embed="rId4"/>
          <a:stretch>
            <a:fillRect/>
          </a:stretch>
        </p:blipFill>
        <p:spPr>
          <a:xfrm>
            <a:off x="626319" y="5096175"/>
            <a:ext cx="3081203" cy="624334"/>
          </a:xfrm>
          <a:prstGeom prst="rect">
            <a:avLst/>
          </a:prstGeom>
        </p:spPr>
      </p:pic>
      <p:pic>
        <p:nvPicPr>
          <p:cNvPr id="3" name="Picture 2">
            <a:extLst>
              <a:ext uri="{FF2B5EF4-FFF2-40B4-BE49-F238E27FC236}">
                <a16:creationId xmlns:a16="http://schemas.microsoft.com/office/drawing/2014/main" id="{AC2EB694-EDE6-4956-8C59-197BE66E6EA9}"/>
              </a:ext>
            </a:extLst>
          </p:cNvPr>
          <p:cNvPicPr>
            <a:picLocks noChangeAspect="1"/>
          </p:cNvPicPr>
          <p:nvPr/>
        </p:nvPicPr>
        <p:blipFill>
          <a:blip r:embed="rId5"/>
          <a:stretch>
            <a:fillRect/>
          </a:stretch>
        </p:blipFill>
        <p:spPr>
          <a:xfrm>
            <a:off x="2996314" y="5428410"/>
            <a:ext cx="2807521" cy="1202295"/>
          </a:xfrm>
          <a:prstGeom prst="rect">
            <a:avLst/>
          </a:prstGeom>
          <a:effectLst>
            <a:outerShdw blurRad="63500" sx="102000" sy="102000" algn="ctr" rotWithShape="0">
              <a:prstClr val="black">
                <a:alpha val="40000"/>
              </a:prstClr>
            </a:outerShdw>
          </a:effectLst>
        </p:spPr>
      </p:pic>
      <p:pic>
        <p:nvPicPr>
          <p:cNvPr id="7" name="Picture 6">
            <a:extLst>
              <a:ext uri="{FF2B5EF4-FFF2-40B4-BE49-F238E27FC236}">
                <a16:creationId xmlns:a16="http://schemas.microsoft.com/office/drawing/2014/main" id="{78A5DAA6-DDA0-4E4F-9E24-53D45DFA4DD0}"/>
              </a:ext>
            </a:extLst>
          </p:cNvPr>
          <p:cNvPicPr>
            <a:picLocks noChangeAspect="1"/>
          </p:cNvPicPr>
          <p:nvPr/>
        </p:nvPicPr>
        <p:blipFill>
          <a:blip r:embed="rId6"/>
          <a:stretch>
            <a:fillRect/>
          </a:stretch>
        </p:blipFill>
        <p:spPr>
          <a:xfrm>
            <a:off x="4285264" y="2699318"/>
            <a:ext cx="4564090" cy="2933668"/>
          </a:xfrm>
          <a:prstGeom prst="rect">
            <a:avLst/>
          </a:prstGeom>
        </p:spPr>
      </p:pic>
      <p:pic>
        <p:nvPicPr>
          <p:cNvPr id="16" name="Picture 15">
            <a:extLst>
              <a:ext uri="{FF2B5EF4-FFF2-40B4-BE49-F238E27FC236}">
                <a16:creationId xmlns:a16="http://schemas.microsoft.com/office/drawing/2014/main" id="{DDE024BB-3CAF-B24E-824F-A4CC71C4CB3F}"/>
              </a:ext>
            </a:extLst>
          </p:cNvPr>
          <p:cNvPicPr>
            <a:picLocks noChangeAspect="1"/>
          </p:cNvPicPr>
          <p:nvPr/>
        </p:nvPicPr>
        <p:blipFill>
          <a:blip r:embed="rId7"/>
          <a:stretch>
            <a:fillRect/>
          </a:stretch>
        </p:blipFill>
        <p:spPr>
          <a:xfrm rot="5063924" flipV="1">
            <a:off x="2416838" y="5456344"/>
            <a:ext cx="706366" cy="754097"/>
          </a:xfrm>
          <a:prstGeom prst="rect">
            <a:avLst/>
          </a:prstGeom>
        </p:spPr>
      </p:pic>
      <p:pic>
        <p:nvPicPr>
          <p:cNvPr id="15" name="Picture 14">
            <a:extLst>
              <a:ext uri="{FF2B5EF4-FFF2-40B4-BE49-F238E27FC236}">
                <a16:creationId xmlns:a16="http://schemas.microsoft.com/office/drawing/2014/main" id="{0CE8E87A-F335-460C-9AE4-590B9C673935}"/>
              </a:ext>
            </a:extLst>
          </p:cNvPr>
          <p:cNvPicPr>
            <a:picLocks noChangeAspect="1"/>
          </p:cNvPicPr>
          <p:nvPr/>
        </p:nvPicPr>
        <p:blipFill>
          <a:blip r:embed="rId7"/>
          <a:stretch>
            <a:fillRect/>
          </a:stretch>
        </p:blipFill>
        <p:spPr>
          <a:xfrm rot="5063924" flipH="1" flipV="1">
            <a:off x="5537547" y="5237046"/>
            <a:ext cx="843520" cy="882967"/>
          </a:xfrm>
          <a:prstGeom prst="rect">
            <a:avLst/>
          </a:prstGeom>
        </p:spPr>
      </p:pic>
      <p:sp>
        <p:nvSpPr>
          <p:cNvPr id="11" name="Rectangle: Rounded Corners 10">
            <a:extLst>
              <a:ext uri="{FF2B5EF4-FFF2-40B4-BE49-F238E27FC236}">
                <a16:creationId xmlns:a16="http://schemas.microsoft.com/office/drawing/2014/main" id="{9EF4DA10-5747-47CE-9E74-DDA9B91AF56A}"/>
              </a:ext>
            </a:extLst>
          </p:cNvPr>
          <p:cNvSpPr/>
          <p:nvPr/>
        </p:nvSpPr>
        <p:spPr>
          <a:xfrm>
            <a:off x="7226950" y="5259211"/>
            <a:ext cx="1622404" cy="338397"/>
          </a:xfrm>
          <a:prstGeom prst="roundRect">
            <a:avLst/>
          </a:prstGeom>
          <a:noFill/>
          <a:ln w="28575">
            <a:solidFill>
              <a:srgbClr val="F474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ustDataLst>
      <p:tags r:id="rId1"/>
    </p:custDataLst>
    <p:extLst>
      <p:ext uri="{BB962C8B-B14F-4D97-AF65-F5344CB8AC3E}">
        <p14:creationId xmlns:p14="http://schemas.microsoft.com/office/powerpoint/2010/main" val="17757095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1898216"/>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Worker is now Blocked.</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View the worker profile and you will see the block listed against their profile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the “Block in place” to review as mentioned in previous slides.</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Blocking a Worker</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430887"/>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Blocks are only relevant to your Site/Realm. Cannot see blocks from other Clients.</a:t>
            </a:r>
          </a:p>
        </p:txBody>
      </p:sp>
      <p:sp>
        <p:nvSpPr>
          <p:cNvPr id="13" name="Slide Number Placeholder 12">
            <a:extLst>
              <a:ext uri="{FF2B5EF4-FFF2-40B4-BE49-F238E27FC236}">
                <a16:creationId xmlns:a16="http://schemas.microsoft.com/office/drawing/2014/main" id="{A800C7ED-A767-424C-90B2-D2E0449D32A9}"/>
              </a:ext>
            </a:extLst>
          </p:cNvPr>
          <p:cNvSpPr>
            <a:spLocks noGrp="1"/>
          </p:cNvSpPr>
          <p:nvPr>
            <p:ph type="sldNum" sz="quarter" idx="12"/>
          </p:nvPr>
        </p:nvSpPr>
        <p:spPr>
          <a:xfrm>
            <a:off x="-1421844" y="6436598"/>
            <a:ext cx="2057400" cy="365125"/>
          </a:xfrm>
        </p:spPr>
        <p:txBody>
          <a:bodyPr/>
          <a:lstStyle/>
          <a:p>
            <a:fld id="{6DBC3F89-7668-1540-AD5C-795EA2E32FF8}" type="slidenum">
              <a:rPr lang="en-US" smtClean="0"/>
              <a:t>31</a:t>
            </a:fld>
            <a:endParaRPr lang="en-US"/>
          </a:p>
        </p:txBody>
      </p:sp>
      <p:pic>
        <p:nvPicPr>
          <p:cNvPr id="2" name="Picture 1">
            <a:extLst>
              <a:ext uri="{FF2B5EF4-FFF2-40B4-BE49-F238E27FC236}">
                <a16:creationId xmlns:a16="http://schemas.microsoft.com/office/drawing/2014/main" id="{743C89C5-0692-4737-AA0A-CC1639FD0A46}"/>
              </a:ext>
            </a:extLst>
          </p:cNvPr>
          <p:cNvPicPr>
            <a:picLocks noChangeAspect="1"/>
          </p:cNvPicPr>
          <p:nvPr/>
        </p:nvPicPr>
        <p:blipFill>
          <a:blip r:embed="rId4"/>
          <a:stretch>
            <a:fillRect/>
          </a:stretch>
        </p:blipFill>
        <p:spPr>
          <a:xfrm>
            <a:off x="597114" y="5164591"/>
            <a:ext cx="3832644" cy="776596"/>
          </a:xfrm>
          <a:prstGeom prst="rect">
            <a:avLst/>
          </a:prstGeom>
          <a:effectLst>
            <a:outerShdw blurRad="63500" sx="102000" sy="102000" algn="ctr" rotWithShape="0">
              <a:prstClr val="black">
                <a:alpha val="40000"/>
              </a:prstClr>
            </a:outerShdw>
          </a:effectLst>
        </p:spPr>
      </p:pic>
      <p:pic>
        <p:nvPicPr>
          <p:cNvPr id="10" name="Picture 9">
            <a:extLst>
              <a:ext uri="{FF2B5EF4-FFF2-40B4-BE49-F238E27FC236}">
                <a16:creationId xmlns:a16="http://schemas.microsoft.com/office/drawing/2014/main" id="{5765FD49-FBC4-45EF-8741-2E494D680E5F}"/>
              </a:ext>
            </a:extLst>
          </p:cNvPr>
          <p:cNvPicPr>
            <a:picLocks noChangeAspect="1"/>
          </p:cNvPicPr>
          <p:nvPr/>
        </p:nvPicPr>
        <p:blipFill>
          <a:blip r:embed="rId5"/>
          <a:stretch>
            <a:fillRect/>
          </a:stretch>
        </p:blipFill>
        <p:spPr>
          <a:xfrm>
            <a:off x="4457438" y="2542192"/>
            <a:ext cx="2879445" cy="3894405"/>
          </a:xfrm>
          <a:prstGeom prst="rect">
            <a:avLst/>
          </a:prstGeom>
          <a:effectLst>
            <a:outerShdw blurRad="50800" dist="38100" dir="16200000" rotWithShape="0">
              <a:prstClr val="black">
                <a:alpha val="40000"/>
              </a:prstClr>
            </a:outerShdw>
          </a:effectLst>
        </p:spPr>
      </p:pic>
      <p:pic>
        <p:nvPicPr>
          <p:cNvPr id="15" name="Picture 14">
            <a:extLst>
              <a:ext uri="{FF2B5EF4-FFF2-40B4-BE49-F238E27FC236}">
                <a16:creationId xmlns:a16="http://schemas.microsoft.com/office/drawing/2014/main" id="{0CE8E87A-F335-460C-9AE4-590B9C673935}"/>
              </a:ext>
            </a:extLst>
          </p:cNvPr>
          <p:cNvPicPr>
            <a:picLocks noChangeAspect="1"/>
          </p:cNvPicPr>
          <p:nvPr/>
        </p:nvPicPr>
        <p:blipFill>
          <a:blip r:embed="rId6"/>
          <a:stretch>
            <a:fillRect/>
          </a:stretch>
        </p:blipFill>
        <p:spPr>
          <a:xfrm rot="5063924" flipH="1" flipV="1">
            <a:off x="3777467" y="4337161"/>
            <a:ext cx="843520" cy="882967"/>
          </a:xfrm>
          <a:prstGeom prst="rect">
            <a:avLst/>
          </a:prstGeom>
        </p:spPr>
      </p:pic>
    </p:spTree>
    <p:custDataLst>
      <p:tags r:id="rId1"/>
    </p:custDataLst>
    <p:extLst>
      <p:ext uri="{BB962C8B-B14F-4D97-AF65-F5344CB8AC3E}">
        <p14:creationId xmlns:p14="http://schemas.microsoft.com/office/powerpoint/2010/main" val="29076061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267548"/>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Worker is now Blocked.</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View the worker profile and you will see the block listed against their profile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the “Block in place” to review</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the Block location to review (if multiple exist)</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Unblocking a Worker</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1415772"/>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Blocks are only relevant to your Site/Realm. Cannot see blocks from other Clients.</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Realm level blocks will also show against a worker at all sites  under that Realm</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Site blocks will only show when looking at the relevant site in the Client Portal. (unless looking at the Realm Level view)</a:t>
            </a:r>
          </a:p>
        </p:txBody>
      </p:sp>
      <p:sp>
        <p:nvSpPr>
          <p:cNvPr id="13" name="Slide Number Placeholder 12">
            <a:extLst>
              <a:ext uri="{FF2B5EF4-FFF2-40B4-BE49-F238E27FC236}">
                <a16:creationId xmlns:a16="http://schemas.microsoft.com/office/drawing/2014/main" id="{A800C7ED-A767-424C-90B2-D2E0449D32A9}"/>
              </a:ext>
            </a:extLst>
          </p:cNvPr>
          <p:cNvSpPr>
            <a:spLocks noGrp="1"/>
          </p:cNvSpPr>
          <p:nvPr>
            <p:ph type="sldNum" sz="quarter" idx="12"/>
          </p:nvPr>
        </p:nvSpPr>
        <p:spPr>
          <a:xfrm>
            <a:off x="-1421844" y="6436598"/>
            <a:ext cx="2057400" cy="365125"/>
          </a:xfrm>
        </p:spPr>
        <p:txBody>
          <a:bodyPr/>
          <a:lstStyle/>
          <a:p>
            <a:fld id="{6DBC3F89-7668-1540-AD5C-795EA2E32FF8}" type="slidenum">
              <a:rPr lang="en-US" smtClean="0"/>
              <a:t>32</a:t>
            </a:fld>
            <a:endParaRPr lang="en-US"/>
          </a:p>
        </p:txBody>
      </p:sp>
      <p:pic>
        <p:nvPicPr>
          <p:cNvPr id="3" name="Picture 2">
            <a:extLst>
              <a:ext uri="{FF2B5EF4-FFF2-40B4-BE49-F238E27FC236}">
                <a16:creationId xmlns:a16="http://schemas.microsoft.com/office/drawing/2014/main" id="{5A02D071-D607-470E-BA1E-85F757A2C58B}"/>
              </a:ext>
            </a:extLst>
          </p:cNvPr>
          <p:cNvPicPr>
            <a:picLocks noChangeAspect="1"/>
          </p:cNvPicPr>
          <p:nvPr/>
        </p:nvPicPr>
        <p:blipFill>
          <a:blip r:embed="rId4"/>
          <a:stretch>
            <a:fillRect/>
          </a:stretch>
        </p:blipFill>
        <p:spPr>
          <a:xfrm>
            <a:off x="626319" y="5737577"/>
            <a:ext cx="3549340" cy="640045"/>
          </a:xfrm>
          <a:prstGeom prst="rect">
            <a:avLst/>
          </a:prstGeom>
          <a:effectLst>
            <a:outerShdw blurRad="63500" sx="102000" sy="102000" algn="ctr" rotWithShape="0">
              <a:prstClr val="black">
                <a:alpha val="40000"/>
              </a:prstClr>
            </a:outerShdw>
          </a:effectLst>
        </p:spPr>
      </p:pic>
      <p:pic>
        <p:nvPicPr>
          <p:cNvPr id="8" name="Picture 7">
            <a:extLst>
              <a:ext uri="{FF2B5EF4-FFF2-40B4-BE49-F238E27FC236}">
                <a16:creationId xmlns:a16="http://schemas.microsoft.com/office/drawing/2014/main" id="{F5653879-287A-4B9F-A6E4-460AB2471AD2}"/>
              </a:ext>
            </a:extLst>
          </p:cNvPr>
          <p:cNvPicPr>
            <a:picLocks noChangeAspect="1"/>
          </p:cNvPicPr>
          <p:nvPr/>
        </p:nvPicPr>
        <p:blipFill>
          <a:blip r:embed="rId5"/>
          <a:stretch>
            <a:fillRect/>
          </a:stretch>
        </p:blipFill>
        <p:spPr>
          <a:xfrm>
            <a:off x="1925180" y="4589230"/>
            <a:ext cx="3710701" cy="1095327"/>
          </a:xfrm>
          <a:prstGeom prst="rect">
            <a:avLst/>
          </a:prstGeom>
          <a:effectLst>
            <a:outerShdw blurRad="63500" sx="102000" sy="102000" algn="ctr" rotWithShape="0">
              <a:prstClr val="black">
                <a:alpha val="40000"/>
              </a:prstClr>
            </a:outerShdw>
          </a:effectLst>
        </p:spPr>
      </p:pic>
      <p:pic>
        <p:nvPicPr>
          <p:cNvPr id="4" name="Picture 3">
            <a:extLst>
              <a:ext uri="{FF2B5EF4-FFF2-40B4-BE49-F238E27FC236}">
                <a16:creationId xmlns:a16="http://schemas.microsoft.com/office/drawing/2014/main" id="{E284C511-F49D-4245-9492-9D9AA8A0B6A6}"/>
              </a:ext>
            </a:extLst>
          </p:cNvPr>
          <p:cNvPicPr>
            <a:picLocks noChangeAspect="1"/>
          </p:cNvPicPr>
          <p:nvPr/>
        </p:nvPicPr>
        <p:blipFill>
          <a:blip r:embed="rId6"/>
          <a:stretch>
            <a:fillRect/>
          </a:stretch>
        </p:blipFill>
        <p:spPr>
          <a:xfrm>
            <a:off x="3391322" y="4382394"/>
            <a:ext cx="4393399" cy="620537"/>
          </a:xfrm>
          <a:prstGeom prst="rect">
            <a:avLst/>
          </a:prstGeom>
          <a:effectLst>
            <a:outerShdw blurRad="63500" sx="102000" sy="102000" algn="ctr" rotWithShape="0">
              <a:prstClr val="black">
                <a:alpha val="40000"/>
              </a:prstClr>
            </a:outerShdw>
          </a:effectLst>
        </p:spPr>
      </p:pic>
      <p:pic>
        <p:nvPicPr>
          <p:cNvPr id="7" name="Picture 6">
            <a:extLst>
              <a:ext uri="{FF2B5EF4-FFF2-40B4-BE49-F238E27FC236}">
                <a16:creationId xmlns:a16="http://schemas.microsoft.com/office/drawing/2014/main" id="{8E35A123-02CA-4B01-ACCD-CDC96AFBA772}"/>
              </a:ext>
            </a:extLst>
          </p:cNvPr>
          <p:cNvPicPr>
            <a:picLocks noChangeAspect="1"/>
          </p:cNvPicPr>
          <p:nvPr/>
        </p:nvPicPr>
        <p:blipFill>
          <a:blip r:embed="rId7"/>
          <a:stretch>
            <a:fillRect/>
          </a:stretch>
        </p:blipFill>
        <p:spPr>
          <a:xfrm>
            <a:off x="4199161" y="3120704"/>
            <a:ext cx="4761434" cy="1365108"/>
          </a:xfrm>
          <a:prstGeom prst="rect">
            <a:avLst/>
          </a:prstGeom>
          <a:effectLst>
            <a:outerShdw blurRad="63500" sx="102000" sy="102000" algn="ctr" rotWithShape="0">
              <a:prstClr val="black">
                <a:alpha val="40000"/>
              </a:prstClr>
            </a:outerShdw>
          </a:effectLst>
        </p:spPr>
      </p:pic>
      <p:pic>
        <p:nvPicPr>
          <p:cNvPr id="15" name="Picture 14">
            <a:extLst>
              <a:ext uri="{FF2B5EF4-FFF2-40B4-BE49-F238E27FC236}">
                <a16:creationId xmlns:a16="http://schemas.microsoft.com/office/drawing/2014/main" id="{0CE8E87A-F335-460C-9AE4-590B9C673935}"/>
              </a:ext>
            </a:extLst>
          </p:cNvPr>
          <p:cNvPicPr>
            <a:picLocks noChangeAspect="1"/>
          </p:cNvPicPr>
          <p:nvPr/>
        </p:nvPicPr>
        <p:blipFill>
          <a:blip r:embed="rId8"/>
          <a:stretch>
            <a:fillRect/>
          </a:stretch>
        </p:blipFill>
        <p:spPr>
          <a:xfrm rot="5063924" flipH="1" flipV="1">
            <a:off x="1314963" y="4917638"/>
            <a:ext cx="843520" cy="882967"/>
          </a:xfrm>
          <a:prstGeom prst="rect">
            <a:avLst/>
          </a:prstGeom>
        </p:spPr>
      </p:pic>
      <p:pic>
        <p:nvPicPr>
          <p:cNvPr id="16" name="Picture 15">
            <a:extLst>
              <a:ext uri="{FF2B5EF4-FFF2-40B4-BE49-F238E27FC236}">
                <a16:creationId xmlns:a16="http://schemas.microsoft.com/office/drawing/2014/main" id="{76AE2304-6A79-4658-8A59-B5037F6ACC2B}"/>
              </a:ext>
            </a:extLst>
          </p:cNvPr>
          <p:cNvPicPr>
            <a:picLocks noChangeAspect="1"/>
          </p:cNvPicPr>
          <p:nvPr/>
        </p:nvPicPr>
        <p:blipFill>
          <a:blip r:embed="rId8"/>
          <a:stretch>
            <a:fillRect/>
          </a:stretch>
        </p:blipFill>
        <p:spPr>
          <a:xfrm rot="5063924" flipH="1" flipV="1">
            <a:off x="6407967" y="3914763"/>
            <a:ext cx="843520" cy="882967"/>
          </a:xfrm>
          <a:prstGeom prst="rect">
            <a:avLst/>
          </a:prstGeom>
        </p:spPr>
      </p:pic>
      <p:pic>
        <p:nvPicPr>
          <p:cNvPr id="18" name="Picture 17">
            <a:extLst>
              <a:ext uri="{FF2B5EF4-FFF2-40B4-BE49-F238E27FC236}">
                <a16:creationId xmlns:a16="http://schemas.microsoft.com/office/drawing/2014/main" id="{3CACCDF4-6A9B-4E08-A2DC-4D5D9085B4B1}"/>
              </a:ext>
            </a:extLst>
          </p:cNvPr>
          <p:cNvPicPr>
            <a:picLocks noChangeAspect="1"/>
          </p:cNvPicPr>
          <p:nvPr/>
        </p:nvPicPr>
        <p:blipFill>
          <a:blip r:embed="rId8"/>
          <a:stretch>
            <a:fillRect/>
          </a:stretch>
        </p:blipFill>
        <p:spPr>
          <a:xfrm rot="5063924" flipH="1" flipV="1">
            <a:off x="3358771" y="4744569"/>
            <a:ext cx="843520" cy="882967"/>
          </a:xfrm>
          <a:prstGeom prst="rect">
            <a:avLst/>
          </a:prstGeom>
        </p:spPr>
      </p:pic>
    </p:spTree>
    <p:custDataLst>
      <p:tags r:id="rId1"/>
    </p:custDataLst>
    <p:extLst>
      <p:ext uri="{BB962C8B-B14F-4D97-AF65-F5344CB8AC3E}">
        <p14:creationId xmlns:p14="http://schemas.microsoft.com/office/powerpoint/2010/main" val="31746050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ts val="600"/>
              </a:spcBef>
              <a:spcAft>
                <a:spcPts val="600"/>
              </a:spcAft>
            </a:pPr>
            <a:endParaRPr lang="en-AU" sz="800" b="1" dirty="0">
              <a:solidFill>
                <a:prstClr val="white"/>
              </a:solidFill>
              <a:latin typeface="Lato" panose="020F0502020204030203"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3313988"/>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the Unblock button</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Supply a reason for the unblocking or editing of the block.</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Authoriser Details logged against the block. </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Clock Yes when ready to Unblock</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Cardholder will now be unblocked.</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Unblocking a Worker</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1738938"/>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Blocks can be edited to make note unrestricted if necessary. Must be done by user with those permissions.</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Unblock note is stored in Onsite Track Easy system as an Admin Note.</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Unblocking will remove flag from cardholder profile and also remove from showing blocked in the Mobile App. </a:t>
            </a:r>
          </a:p>
          <a:p>
            <a:pPr marL="171450" indent="-171450">
              <a:spcBef>
                <a:spcPts val="600"/>
              </a:spcBef>
              <a:spcAft>
                <a:spcPts val="600"/>
              </a:spcAft>
              <a:buClr>
                <a:schemeClr val="accent1"/>
              </a:buClr>
              <a:buFont typeface="Arial" panose="020B0604020202020204" pitchFamily="34" charset="0"/>
              <a:buChar char="•"/>
            </a:pPr>
            <a:endParaRPr lang="en-AU" sz="1100" dirty="0">
              <a:solidFill>
                <a:schemeClr val="tx1">
                  <a:lumMod val="50000"/>
                  <a:lumOff val="50000"/>
                </a:schemeClr>
              </a:solidFill>
              <a:latin typeface="Lato" panose="020F0502020204030203" pitchFamily="34" charset="0"/>
            </a:endParaRPr>
          </a:p>
        </p:txBody>
      </p:sp>
      <p:sp>
        <p:nvSpPr>
          <p:cNvPr id="13" name="Slide Number Placeholder 12">
            <a:extLst>
              <a:ext uri="{FF2B5EF4-FFF2-40B4-BE49-F238E27FC236}">
                <a16:creationId xmlns:a16="http://schemas.microsoft.com/office/drawing/2014/main" id="{A800C7ED-A767-424C-90B2-D2E0449D32A9}"/>
              </a:ext>
            </a:extLst>
          </p:cNvPr>
          <p:cNvSpPr>
            <a:spLocks noGrp="1"/>
          </p:cNvSpPr>
          <p:nvPr>
            <p:ph type="sldNum" sz="quarter" idx="12"/>
          </p:nvPr>
        </p:nvSpPr>
        <p:spPr>
          <a:xfrm>
            <a:off x="-1421844" y="6436598"/>
            <a:ext cx="2057400" cy="365125"/>
          </a:xfrm>
        </p:spPr>
        <p:txBody>
          <a:bodyPr/>
          <a:lstStyle/>
          <a:p>
            <a:fld id="{6DBC3F89-7668-1540-AD5C-795EA2E32FF8}" type="slidenum">
              <a:rPr lang="en-US" smtClean="0"/>
              <a:t>33</a:t>
            </a:fld>
            <a:endParaRPr lang="en-US"/>
          </a:p>
        </p:txBody>
      </p:sp>
      <p:pic>
        <p:nvPicPr>
          <p:cNvPr id="7" name="Picture 6">
            <a:extLst>
              <a:ext uri="{FF2B5EF4-FFF2-40B4-BE49-F238E27FC236}">
                <a16:creationId xmlns:a16="http://schemas.microsoft.com/office/drawing/2014/main" id="{8E35A123-02CA-4B01-ACCD-CDC96AFBA772}"/>
              </a:ext>
            </a:extLst>
          </p:cNvPr>
          <p:cNvPicPr>
            <a:picLocks noChangeAspect="1"/>
          </p:cNvPicPr>
          <p:nvPr/>
        </p:nvPicPr>
        <p:blipFill>
          <a:blip r:embed="rId4"/>
          <a:stretch>
            <a:fillRect/>
          </a:stretch>
        </p:blipFill>
        <p:spPr>
          <a:xfrm>
            <a:off x="626319" y="5406809"/>
            <a:ext cx="3386151" cy="970813"/>
          </a:xfrm>
          <a:prstGeom prst="rect">
            <a:avLst/>
          </a:prstGeom>
          <a:effectLst>
            <a:outerShdw blurRad="63500" sx="102000" sy="102000" algn="ctr" rotWithShape="0">
              <a:prstClr val="black">
                <a:alpha val="40000"/>
              </a:prstClr>
            </a:outerShdw>
          </a:effectLst>
        </p:spPr>
      </p:pic>
      <p:pic>
        <p:nvPicPr>
          <p:cNvPr id="2" name="Picture 1">
            <a:extLst>
              <a:ext uri="{FF2B5EF4-FFF2-40B4-BE49-F238E27FC236}">
                <a16:creationId xmlns:a16="http://schemas.microsoft.com/office/drawing/2014/main" id="{AB2483BB-8511-4A52-916F-306285AB43D3}"/>
              </a:ext>
            </a:extLst>
          </p:cNvPr>
          <p:cNvPicPr>
            <a:picLocks noChangeAspect="1"/>
          </p:cNvPicPr>
          <p:nvPr/>
        </p:nvPicPr>
        <p:blipFill>
          <a:blip r:embed="rId5"/>
          <a:stretch>
            <a:fillRect/>
          </a:stretch>
        </p:blipFill>
        <p:spPr>
          <a:xfrm>
            <a:off x="2724623" y="4042317"/>
            <a:ext cx="3576191" cy="2600000"/>
          </a:xfrm>
          <a:prstGeom prst="rect">
            <a:avLst/>
          </a:prstGeom>
          <a:effectLst>
            <a:outerShdw blurRad="63500" sx="102000" sy="102000" algn="ctr" rotWithShape="0">
              <a:prstClr val="black">
                <a:alpha val="40000"/>
              </a:prstClr>
            </a:outerShdw>
          </a:effectLst>
        </p:spPr>
      </p:pic>
      <p:pic>
        <p:nvPicPr>
          <p:cNvPr id="18" name="Picture 17">
            <a:extLst>
              <a:ext uri="{FF2B5EF4-FFF2-40B4-BE49-F238E27FC236}">
                <a16:creationId xmlns:a16="http://schemas.microsoft.com/office/drawing/2014/main" id="{3CACCDF4-6A9B-4E08-A2DC-4D5D9085B4B1}"/>
              </a:ext>
            </a:extLst>
          </p:cNvPr>
          <p:cNvPicPr>
            <a:picLocks noChangeAspect="1"/>
          </p:cNvPicPr>
          <p:nvPr/>
        </p:nvPicPr>
        <p:blipFill>
          <a:blip r:embed="rId6"/>
          <a:stretch>
            <a:fillRect/>
          </a:stretch>
        </p:blipFill>
        <p:spPr>
          <a:xfrm rot="5063924" flipH="1" flipV="1">
            <a:off x="2109672" y="5153314"/>
            <a:ext cx="843520" cy="882967"/>
          </a:xfrm>
          <a:prstGeom prst="rect">
            <a:avLst/>
          </a:prstGeom>
        </p:spPr>
      </p:pic>
      <p:pic>
        <p:nvPicPr>
          <p:cNvPr id="10" name="Picture 9">
            <a:extLst>
              <a:ext uri="{FF2B5EF4-FFF2-40B4-BE49-F238E27FC236}">
                <a16:creationId xmlns:a16="http://schemas.microsoft.com/office/drawing/2014/main" id="{4BEB7C5D-5A6D-43A5-BA25-1C5FB7D55F55}"/>
              </a:ext>
            </a:extLst>
          </p:cNvPr>
          <p:cNvPicPr>
            <a:picLocks noChangeAspect="1"/>
          </p:cNvPicPr>
          <p:nvPr/>
        </p:nvPicPr>
        <p:blipFill>
          <a:blip r:embed="rId7"/>
          <a:stretch>
            <a:fillRect/>
          </a:stretch>
        </p:blipFill>
        <p:spPr>
          <a:xfrm>
            <a:off x="4570953" y="3019444"/>
            <a:ext cx="4251237" cy="2856542"/>
          </a:xfrm>
          <a:prstGeom prst="rect">
            <a:avLst/>
          </a:prstGeom>
          <a:effectLst>
            <a:outerShdw blurRad="63500" sx="102000" sy="102000" algn="ctr" rotWithShape="0">
              <a:prstClr val="black">
                <a:alpha val="40000"/>
              </a:prstClr>
            </a:outerShdw>
          </a:effectLst>
        </p:spPr>
      </p:pic>
      <p:pic>
        <p:nvPicPr>
          <p:cNvPr id="15" name="Picture 14">
            <a:extLst>
              <a:ext uri="{FF2B5EF4-FFF2-40B4-BE49-F238E27FC236}">
                <a16:creationId xmlns:a16="http://schemas.microsoft.com/office/drawing/2014/main" id="{0CE8E87A-F335-460C-9AE4-590B9C673935}"/>
              </a:ext>
            </a:extLst>
          </p:cNvPr>
          <p:cNvPicPr>
            <a:picLocks noChangeAspect="1"/>
          </p:cNvPicPr>
          <p:nvPr/>
        </p:nvPicPr>
        <p:blipFill>
          <a:blip r:embed="rId6"/>
          <a:stretch>
            <a:fillRect/>
          </a:stretch>
        </p:blipFill>
        <p:spPr>
          <a:xfrm rot="2126196" flipH="1" flipV="1">
            <a:off x="5182414" y="5751429"/>
            <a:ext cx="843520" cy="882967"/>
          </a:xfrm>
          <a:prstGeom prst="rect">
            <a:avLst/>
          </a:prstGeom>
        </p:spPr>
      </p:pic>
      <p:sp>
        <p:nvSpPr>
          <p:cNvPr id="19" name="Rectangle: Rounded Corners 18">
            <a:extLst>
              <a:ext uri="{FF2B5EF4-FFF2-40B4-BE49-F238E27FC236}">
                <a16:creationId xmlns:a16="http://schemas.microsoft.com/office/drawing/2014/main" id="{1EF870F0-188E-4A98-A031-F1A2A4BFB39A}"/>
              </a:ext>
            </a:extLst>
          </p:cNvPr>
          <p:cNvSpPr/>
          <p:nvPr/>
        </p:nvSpPr>
        <p:spPr>
          <a:xfrm>
            <a:off x="7292913" y="5562684"/>
            <a:ext cx="871681" cy="285592"/>
          </a:xfrm>
          <a:prstGeom prst="roundRect">
            <a:avLst/>
          </a:prstGeom>
          <a:noFill/>
          <a:ln w="28575">
            <a:solidFill>
              <a:srgbClr val="F474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ustDataLst>
      <p:tags r:id="rId1"/>
    </p:custDataLst>
    <p:extLst>
      <p:ext uri="{BB962C8B-B14F-4D97-AF65-F5344CB8AC3E}">
        <p14:creationId xmlns:p14="http://schemas.microsoft.com/office/powerpoint/2010/main" val="24168763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ndoor, black, sitting, water&#10;&#10;Description automatically generated">
            <a:extLst>
              <a:ext uri="{FF2B5EF4-FFF2-40B4-BE49-F238E27FC236}">
                <a16:creationId xmlns:a16="http://schemas.microsoft.com/office/drawing/2014/main" id="{BD3E4633-80DE-4BF9-88EC-E314E4690053}"/>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30000"/>
                    </a14:imgEffect>
                  </a14:imgLayer>
                </a14:imgProps>
              </a:ext>
            </a:extLst>
          </a:blip>
          <a:stretch>
            <a:fillRect/>
          </a:stretch>
        </p:blipFill>
        <p:spPr>
          <a:xfrm>
            <a:off x="-1480957" y="0"/>
            <a:ext cx="12105914" cy="6858000"/>
          </a:xfrm>
          <a:prstGeom prst="rect">
            <a:avLst/>
          </a:prstGeom>
        </p:spPr>
      </p:pic>
      <p:grpSp>
        <p:nvGrpSpPr>
          <p:cNvPr id="2" name="Group 1">
            <a:extLst>
              <a:ext uri="{FF2B5EF4-FFF2-40B4-BE49-F238E27FC236}">
                <a16:creationId xmlns:a16="http://schemas.microsoft.com/office/drawing/2014/main" id="{9888A4BB-E6FA-0F44-9563-EB91B4D8E2F5}"/>
              </a:ext>
            </a:extLst>
          </p:cNvPr>
          <p:cNvGrpSpPr/>
          <p:nvPr/>
        </p:nvGrpSpPr>
        <p:grpSpPr>
          <a:xfrm>
            <a:off x="1460946" y="3429000"/>
            <a:ext cx="6222107" cy="1301739"/>
            <a:chOff x="2249172" y="5990969"/>
            <a:chExt cx="16592283" cy="3471302"/>
          </a:xfrm>
        </p:grpSpPr>
        <p:sp>
          <p:nvSpPr>
            <p:cNvPr id="14" name="TextBox 13">
              <a:extLst>
                <a:ext uri="{FF2B5EF4-FFF2-40B4-BE49-F238E27FC236}">
                  <a16:creationId xmlns:a16="http://schemas.microsoft.com/office/drawing/2014/main" id="{9ED1986D-7038-FA43-9562-E21913F905E0}"/>
                </a:ext>
              </a:extLst>
            </p:cNvPr>
            <p:cNvSpPr txBox="1"/>
            <p:nvPr/>
          </p:nvSpPr>
          <p:spPr>
            <a:xfrm>
              <a:off x="10299011" y="8785162"/>
              <a:ext cx="492616" cy="677109"/>
            </a:xfrm>
            <a:prstGeom prst="rect">
              <a:avLst/>
            </a:prstGeom>
            <a:noFill/>
          </p:spPr>
          <p:txBody>
            <a:bodyPr wrap="none" rtlCol="0">
              <a:spAutoFit/>
            </a:bodyPr>
            <a:lstStyle/>
            <a:p>
              <a:pPr algn="ctr">
                <a:spcBef>
                  <a:spcPts val="600"/>
                </a:spcBef>
                <a:spcAft>
                  <a:spcPts val="600"/>
                </a:spcAft>
              </a:pPr>
              <a:endParaRPr lang="en-US" sz="1050" spc="225"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2249172" y="5990969"/>
              <a:ext cx="16592283" cy="1477327"/>
            </a:xfrm>
            <a:prstGeom prst="rect">
              <a:avLst/>
            </a:prstGeom>
            <a:noFill/>
            <a:ln>
              <a:noFill/>
            </a:ln>
          </p:spPr>
          <p:txBody>
            <a:bodyPr wrap="square" rtlCol="0">
              <a:spAutoFit/>
            </a:bodyPr>
            <a:lstStyle/>
            <a:p>
              <a:pPr algn="ctr">
                <a:spcBef>
                  <a:spcPts val="600"/>
                </a:spcBef>
                <a:spcAft>
                  <a:spcPts val="600"/>
                </a:spcAft>
              </a:pPr>
              <a:r>
                <a:rPr lang="en-US" sz="30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MANAGING ACCESS KEYS</a:t>
              </a:r>
            </a:p>
          </p:txBody>
        </p:sp>
      </p:grpSp>
      <p:pic>
        <p:nvPicPr>
          <p:cNvPr id="11" name="Picture 10">
            <a:extLst>
              <a:ext uri="{FF2B5EF4-FFF2-40B4-BE49-F238E27FC236}">
                <a16:creationId xmlns:a16="http://schemas.microsoft.com/office/drawing/2014/main" id="{A608EBCB-37B8-B242-B3F0-82C4377BB21C}"/>
              </a:ext>
            </a:extLst>
          </p:cNvPr>
          <p:cNvPicPr>
            <a:picLocks noChangeAspect="1"/>
          </p:cNvPicPr>
          <p:nvPr/>
        </p:nvPicPr>
        <p:blipFill>
          <a:blip r:embed="rId5"/>
          <a:stretch>
            <a:fillRect/>
          </a:stretch>
        </p:blipFill>
        <p:spPr>
          <a:xfrm>
            <a:off x="4300770" y="2785060"/>
            <a:ext cx="542458" cy="542458"/>
          </a:xfrm>
          <a:prstGeom prst="rect">
            <a:avLst/>
          </a:prstGeom>
        </p:spPr>
      </p:pic>
    </p:spTree>
    <p:custDataLst>
      <p:tags r:id="rId1"/>
    </p:custDataLst>
    <p:extLst>
      <p:ext uri="{BB962C8B-B14F-4D97-AF65-F5344CB8AC3E}">
        <p14:creationId xmlns:p14="http://schemas.microsoft.com/office/powerpoint/2010/main" val="10691335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052104"/>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Enter the Worker Module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Search for Worker or scroll down  through the names (defaulted to first name  alphabetically).</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their name to view their profile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View their Existing Access Keys</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5566926"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Viewing Worker Access Keys</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1415772"/>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US" sz="1100" dirty="0">
                <a:solidFill>
                  <a:schemeClr val="tx1">
                    <a:lumMod val="50000"/>
                    <a:lumOff val="50000"/>
                  </a:schemeClr>
                </a:solidFill>
                <a:latin typeface="Lato" panose="020F0502020204030203" pitchFamily="34" charset="0"/>
              </a:rPr>
              <a:t>Access Key is a control that determines access to a location or site. </a:t>
            </a:r>
          </a:p>
          <a:p>
            <a:pPr marL="171450" indent="-171450">
              <a:spcBef>
                <a:spcPts val="600"/>
              </a:spcBef>
              <a:spcAft>
                <a:spcPts val="600"/>
              </a:spcAft>
              <a:buClr>
                <a:schemeClr val="accent1"/>
              </a:buClr>
              <a:buFont typeface="Arial" panose="020B0604020202020204" pitchFamily="34" charset="0"/>
              <a:buChar char="•"/>
            </a:pPr>
            <a:r>
              <a:rPr lang="en-US" sz="1100" dirty="0">
                <a:solidFill>
                  <a:schemeClr val="tx1">
                    <a:lumMod val="50000"/>
                    <a:lumOff val="50000"/>
                  </a:schemeClr>
                </a:solidFill>
                <a:latin typeface="Lato" panose="020F0502020204030203" pitchFamily="34" charset="0"/>
              </a:rPr>
              <a:t>An Access Key depends on competencies, so even when someone has the Access Key assigned to them, it will only work if they have all the required current competencies assigned. </a:t>
            </a:r>
          </a:p>
          <a:p>
            <a:pPr marL="171450" indent="-171450">
              <a:spcBef>
                <a:spcPts val="600"/>
              </a:spcBef>
              <a:spcAft>
                <a:spcPts val="600"/>
              </a:spcAft>
              <a:buClr>
                <a:schemeClr val="accent1"/>
              </a:buClr>
              <a:buFont typeface="Arial" panose="020B0604020202020204" pitchFamily="34" charset="0"/>
              <a:buChar char="•"/>
            </a:pPr>
            <a:r>
              <a:rPr lang="en-US" sz="1100" dirty="0">
                <a:solidFill>
                  <a:schemeClr val="tx1">
                    <a:lumMod val="50000"/>
                    <a:lumOff val="50000"/>
                  </a:schemeClr>
                </a:solidFill>
                <a:latin typeface="Lato" panose="020F0502020204030203" pitchFamily="34" charset="0"/>
              </a:rPr>
              <a:t>When the Access Key does not have any required competencies, simply assigning the key to a person provides them with site access. </a:t>
            </a:r>
            <a:endParaRPr lang="en-AU" sz="1100" dirty="0">
              <a:solidFill>
                <a:schemeClr val="tx1">
                  <a:lumMod val="50000"/>
                  <a:lumOff val="50000"/>
                </a:schemeClr>
              </a:solidFill>
              <a:latin typeface="Lato" panose="020F0502020204030203" pitchFamily="34" charset="0"/>
            </a:endParaRPr>
          </a:p>
        </p:txBody>
      </p:sp>
      <p:sp>
        <p:nvSpPr>
          <p:cNvPr id="4" name="Slide Number Placeholder 3">
            <a:extLst>
              <a:ext uri="{FF2B5EF4-FFF2-40B4-BE49-F238E27FC236}">
                <a16:creationId xmlns:a16="http://schemas.microsoft.com/office/drawing/2014/main" id="{94D1E0BE-C54E-492F-9BBC-148A0DEF9EE3}"/>
              </a:ext>
            </a:extLst>
          </p:cNvPr>
          <p:cNvSpPr>
            <a:spLocks noGrp="1"/>
          </p:cNvSpPr>
          <p:nvPr>
            <p:ph type="sldNum" sz="quarter" idx="12"/>
          </p:nvPr>
        </p:nvSpPr>
        <p:spPr>
          <a:xfrm>
            <a:off x="-1431081" y="6393134"/>
            <a:ext cx="2057400" cy="365125"/>
          </a:xfrm>
        </p:spPr>
        <p:txBody>
          <a:bodyPr/>
          <a:lstStyle/>
          <a:p>
            <a:fld id="{6DBC3F89-7668-1540-AD5C-795EA2E32FF8}" type="slidenum">
              <a:rPr lang="en-US" smtClean="0"/>
              <a:t>35</a:t>
            </a:fld>
            <a:endParaRPr lang="en-US" dirty="0"/>
          </a:p>
        </p:txBody>
      </p:sp>
      <p:pic>
        <p:nvPicPr>
          <p:cNvPr id="16" name="Picture 15">
            <a:extLst>
              <a:ext uri="{FF2B5EF4-FFF2-40B4-BE49-F238E27FC236}">
                <a16:creationId xmlns:a16="http://schemas.microsoft.com/office/drawing/2014/main" id="{DDE024BB-3CAF-B24E-824F-A4CC71C4CB3F}"/>
              </a:ext>
            </a:extLst>
          </p:cNvPr>
          <p:cNvPicPr>
            <a:picLocks noChangeAspect="1"/>
          </p:cNvPicPr>
          <p:nvPr/>
        </p:nvPicPr>
        <p:blipFill>
          <a:blip r:embed="rId4"/>
          <a:stretch>
            <a:fillRect/>
          </a:stretch>
        </p:blipFill>
        <p:spPr>
          <a:xfrm rot="6544588" flipH="1" flipV="1">
            <a:off x="10094054" y="4463736"/>
            <a:ext cx="686271" cy="718364"/>
          </a:xfrm>
          <a:prstGeom prst="rect">
            <a:avLst/>
          </a:prstGeom>
        </p:spPr>
      </p:pic>
      <p:pic>
        <p:nvPicPr>
          <p:cNvPr id="15" name="Picture 14">
            <a:extLst>
              <a:ext uri="{FF2B5EF4-FFF2-40B4-BE49-F238E27FC236}">
                <a16:creationId xmlns:a16="http://schemas.microsoft.com/office/drawing/2014/main" id="{CFC2F279-C927-4AC1-804B-1F61B247DC18}"/>
              </a:ext>
            </a:extLst>
          </p:cNvPr>
          <p:cNvPicPr>
            <a:picLocks noChangeAspect="1"/>
          </p:cNvPicPr>
          <p:nvPr/>
        </p:nvPicPr>
        <p:blipFill>
          <a:blip r:embed="rId5"/>
          <a:stretch>
            <a:fillRect/>
          </a:stretch>
        </p:blipFill>
        <p:spPr>
          <a:xfrm>
            <a:off x="4285787" y="2814856"/>
            <a:ext cx="3478745" cy="3919491"/>
          </a:xfrm>
          <a:prstGeom prst="rect">
            <a:avLst/>
          </a:prstGeom>
          <a:effectLst>
            <a:outerShdw blurRad="63500" sx="102000" sy="102000" algn="ctr" rotWithShape="0">
              <a:prstClr val="black">
                <a:alpha val="40000"/>
              </a:prstClr>
            </a:outerShdw>
          </a:effectLst>
        </p:spPr>
      </p:pic>
      <p:pic>
        <p:nvPicPr>
          <p:cNvPr id="11" name="Picture 10">
            <a:extLst>
              <a:ext uri="{FF2B5EF4-FFF2-40B4-BE49-F238E27FC236}">
                <a16:creationId xmlns:a16="http://schemas.microsoft.com/office/drawing/2014/main" id="{08EB63DC-102F-4D44-97B0-38A1CFD5E0FA}"/>
              </a:ext>
            </a:extLst>
          </p:cNvPr>
          <p:cNvPicPr>
            <a:picLocks noChangeAspect="1"/>
          </p:cNvPicPr>
          <p:nvPr/>
        </p:nvPicPr>
        <p:blipFill>
          <a:blip r:embed="rId6"/>
          <a:stretch>
            <a:fillRect/>
          </a:stretch>
        </p:blipFill>
        <p:spPr>
          <a:xfrm>
            <a:off x="342234" y="4863280"/>
            <a:ext cx="3943553" cy="1454225"/>
          </a:xfrm>
          <a:prstGeom prst="rect">
            <a:avLst/>
          </a:prstGeom>
          <a:effectLst>
            <a:outerShdw blurRad="63500" sx="102000" sy="102000" algn="ctr" rotWithShape="0">
              <a:prstClr val="black">
                <a:alpha val="40000"/>
              </a:prstClr>
            </a:outerShdw>
          </a:effectLst>
        </p:spPr>
      </p:pic>
      <p:pic>
        <p:nvPicPr>
          <p:cNvPr id="10" name="Picture 9">
            <a:extLst>
              <a:ext uri="{FF2B5EF4-FFF2-40B4-BE49-F238E27FC236}">
                <a16:creationId xmlns:a16="http://schemas.microsoft.com/office/drawing/2014/main" id="{F6258668-B8F5-41B0-B00C-4D37169688BA}"/>
              </a:ext>
            </a:extLst>
          </p:cNvPr>
          <p:cNvPicPr>
            <a:picLocks noChangeAspect="1"/>
          </p:cNvPicPr>
          <p:nvPr/>
        </p:nvPicPr>
        <p:blipFill>
          <a:blip r:embed="rId4"/>
          <a:stretch>
            <a:fillRect/>
          </a:stretch>
        </p:blipFill>
        <p:spPr>
          <a:xfrm rot="17963875">
            <a:off x="3797467" y="5448069"/>
            <a:ext cx="597945" cy="556961"/>
          </a:xfrm>
          <a:prstGeom prst="rect">
            <a:avLst/>
          </a:prstGeom>
        </p:spPr>
      </p:pic>
    </p:spTree>
    <p:custDataLst>
      <p:tags r:id="rId1"/>
    </p:custDataLst>
    <p:extLst>
      <p:ext uri="{BB962C8B-B14F-4D97-AF65-F5344CB8AC3E}">
        <p14:creationId xmlns:p14="http://schemas.microsoft.com/office/powerpoint/2010/main" val="32124161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E37A1F0-298D-4E51-A900-E8E202D73FC4}"/>
              </a:ext>
            </a:extLst>
          </p:cNvPr>
          <p:cNvPicPr>
            <a:picLocks noChangeAspect="1"/>
          </p:cNvPicPr>
          <p:nvPr/>
        </p:nvPicPr>
        <p:blipFill>
          <a:blip r:embed="rId3"/>
          <a:stretch>
            <a:fillRect/>
          </a:stretch>
        </p:blipFill>
        <p:spPr>
          <a:xfrm>
            <a:off x="5234717" y="2490771"/>
            <a:ext cx="3174063" cy="3986678"/>
          </a:xfrm>
          <a:prstGeom prst="rect">
            <a:avLst/>
          </a:prstGeom>
          <a:effectLst>
            <a:outerShdw blurRad="63500" sx="102000" sy="102000" algn="ctr" rotWithShape="0">
              <a:prstClr val="black">
                <a:alpha val="40000"/>
              </a:prstClr>
            </a:outerShdw>
          </a:effectLst>
        </p:spPr>
      </p:pic>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3067767"/>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the Access Key Tile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the Plus Sign to Add an Access Key</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Choose the Access Keys to Add</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All Keys can be added, but status indicator of Access Key will show Red if Worker does not meet requirements</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NOTE: Some keys might be added automatically by site configuration settings.</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907941"/>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Can add multiple Access Keys at the same time</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Thumbs Up Indicator – Worker Meets those requirements already</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No Thumb indicator – Worker DOES NOT meet requirements.</a:t>
            </a:r>
          </a:p>
        </p:txBody>
      </p:sp>
      <p:sp>
        <p:nvSpPr>
          <p:cNvPr id="4" name="Slide Number Placeholder 3">
            <a:extLst>
              <a:ext uri="{FF2B5EF4-FFF2-40B4-BE49-F238E27FC236}">
                <a16:creationId xmlns:a16="http://schemas.microsoft.com/office/drawing/2014/main" id="{94D1E0BE-C54E-492F-9BBC-148A0DEF9EE3}"/>
              </a:ext>
            </a:extLst>
          </p:cNvPr>
          <p:cNvSpPr>
            <a:spLocks noGrp="1"/>
          </p:cNvSpPr>
          <p:nvPr>
            <p:ph type="sldNum" sz="quarter" idx="12"/>
          </p:nvPr>
        </p:nvSpPr>
        <p:spPr>
          <a:xfrm>
            <a:off x="-1431081" y="6393134"/>
            <a:ext cx="2057400" cy="365125"/>
          </a:xfrm>
        </p:spPr>
        <p:txBody>
          <a:bodyPr/>
          <a:lstStyle/>
          <a:p>
            <a:fld id="{6DBC3F89-7668-1540-AD5C-795EA2E32FF8}" type="slidenum">
              <a:rPr lang="en-US" smtClean="0"/>
              <a:t>36</a:t>
            </a:fld>
            <a:endParaRPr lang="en-US" dirty="0"/>
          </a:p>
        </p:txBody>
      </p:sp>
      <p:sp>
        <p:nvSpPr>
          <p:cNvPr id="11" name="TextBox 10">
            <a:extLst>
              <a:ext uri="{FF2B5EF4-FFF2-40B4-BE49-F238E27FC236}">
                <a16:creationId xmlns:a16="http://schemas.microsoft.com/office/drawing/2014/main" id="{7A37DB90-0AC0-4BF7-AEEF-120D337DFF1E}"/>
              </a:ext>
            </a:extLst>
          </p:cNvPr>
          <p:cNvSpPr txBox="1"/>
          <p:nvPr/>
        </p:nvSpPr>
        <p:spPr>
          <a:xfrm>
            <a:off x="954310" y="480378"/>
            <a:ext cx="5566926"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Viewing Worker Access Keys - Adding</a:t>
            </a:r>
          </a:p>
        </p:txBody>
      </p:sp>
      <p:pic>
        <p:nvPicPr>
          <p:cNvPr id="8" name="Picture 7">
            <a:extLst>
              <a:ext uri="{FF2B5EF4-FFF2-40B4-BE49-F238E27FC236}">
                <a16:creationId xmlns:a16="http://schemas.microsoft.com/office/drawing/2014/main" id="{4332A941-455B-4C0D-BEC5-DE2A3464C070}"/>
              </a:ext>
            </a:extLst>
          </p:cNvPr>
          <p:cNvPicPr>
            <a:picLocks noChangeAspect="1"/>
          </p:cNvPicPr>
          <p:nvPr/>
        </p:nvPicPr>
        <p:blipFill>
          <a:blip r:embed="rId5"/>
          <a:stretch>
            <a:fillRect/>
          </a:stretch>
        </p:blipFill>
        <p:spPr>
          <a:xfrm>
            <a:off x="199655" y="5862364"/>
            <a:ext cx="3311346" cy="615085"/>
          </a:xfrm>
          <a:prstGeom prst="rect">
            <a:avLst/>
          </a:prstGeom>
          <a:effectLst>
            <a:outerShdw blurRad="63500" sx="102000" sy="102000" algn="ctr" rotWithShape="0">
              <a:prstClr val="black">
                <a:alpha val="40000"/>
              </a:prstClr>
            </a:outerShdw>
          </a:effectLst>
        </p:spPr>
      </p:pic>
      <p:pic>
        <p:nvPicPr>
          <p:cNvPr id="3" name="Picture 2">
            <a:extLst>
              <a:ext uri="{FF2B5EF4-FFF2-40B4-BE49-F238E27FC236}">
                <a16:creationId xmlns:a16="http://schemas.microsoft.com/office/drawing/2014/main" id="{D7584299-D1C3-4BBB-B4F2-EF97D7B1EC43}"/>
              </a:ext>
            </a:extLst>
          </p:cNvPr>
          <p:cNvPicPr>
            <a:picLocks noChangeAspect="1"/>
          </p:cNvPicPr>
          <p:nvPr/>
        </p:nvPicPr>
        <p:blipFill>
          <a:blip r:embed="rId6"/>
          <a:stretch>
            <a:fillRect/>
          </a:stretch>
        </p:blipFill>
        <p:spPr>
          <a:xfrm>
            <a:off x="1611346" y="4765520"/>
            <a:ext cx="3854648" cy="1181161"/>
          </a:xfrm>
          <a:prstGeom prst="rect">
            <a:avLst/>
          </a:prstGeom>
          <a:effectLst>
            <a:outerShdw blurRad="63500" sx="102000" sy="102000" algn="ctr" rotWithShape="0">
              <a:prstClr val="black">
                <a:alpha val="40000"/>
              </a:prstClr>
            </a:outerShdw>
          </a:effectLst>
        </p:spPr>
      </p:pic>
      <p:pic>
        <p:nvPicPr>
          <p:cNvPr id="10" name="Picture 9">
            <a:extLst>
              <a:ext uri="{FF2B5EF4-FFF2-40B4-BE49-F238E27FC236}">
                <a16:creationId xmlns:a16="http://schemas.microsoft.com/office/drawing/2014/main" id="{F6258668-B8F5-41B0-B00C-4D37169688BA}"/>
              </a:ext>
            </a:extLst>
          </p:cNvPr>
          <p:cNvPicPr>
            <a:picLocks noChangeAspect="1"/>
          </p:cNvPicPr>
          <p:nvPr/>
        </p:nvPicPr>
        <p:blipFill>
          <a:blip r:embed="rId7"/>
          <a:stretch>
            <a:fillRect/>
          </a:stretch>
        </p:blipFill>
        <p:spPr>
          <a:xfrm rot="16200000">
            <a:off x="1106210" y="5494193"/>
            <a:ext cx="597945" cy="609239"/>
          </a:xfrm>
          <a:prstGeom prst="rect">
            <a:avLst/>
          </a:prstGeom>
        </p:spPr>
      </p:pic>
      <p:sp>
        <p:nvSpPr>
          <p:cNvPr id="13" name="Rectangle 12">
            <a:extLst>
              <a:ext uri="{FF2B5EF4-FFF2-40B4-BE49-F238E27FC236}">
                <a16:creationId xmlns:a16="http://schemas.microsoft.com/office/drawing/2014/main" id="{CCD9C165-CD89-4506-99D9-087A899E5F3E}"/>
              </a:ext>
            </a:extLst>
          </p:cNvPr>
          <p:cNvSpPr/>
          <p:nvPr/>
        </p:nvSpPr>
        <p:spPr>
          <a:xfrm>
            <a:off x="4922692" y="4765520"/>
            <a:ext cx="543302" cy="499081"/>
          </a:xfrm>
          <a:prstGeom prst="rect">
            <a:avLst/>
          </a:prstGeom>
          <a:noFill/>
          <a:ln w="57150">
            <a:solidFill>
              <a:srgbClr val="F474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6" name="Picture 15">
            <a:extLst>
              <a:ext uri="{FF2B5EF4-FFF2-40B4-BE49-F238E27FC236}">
                <a16:creationId xmlns:a16="http://schemas.microsoft.com/office/drawing/2014/main" id="{DDE024BB-3CAF-B24E-824F-A4CC71C4CB3F}"/>
              </a:ext>
            </a:extLst>
          </p:cNvPr>
          <p:cNvPicPr>
            <a:picLocks noChangeAspect="1"/>
          </p:cNvPicPr>
          <p:nvPr/>
        </p:nvPicPr>
        <p:blipFill>
          <a:blip r:embed="rId7"/>
          <a:stretch>
            <a:fillRect/>
          </a:stretch>
        </p:blipFill>
        <p:spPr>
          <a:xfrm rot="4849009" flipH="1" flipV="1">
            <a:off x="4735569" y="4067676"/>
            <a:ext cx="686271" cy="718364"/>
          </a:xfrm>
          <a:prstGeom prst="rect">
            <a:avLst/>
          </a:prstGeom>
        </p:spPr>
      </p:pic>
      <p:pic>
        <p:nvPicPr>
          <p:cNvPr id="19" name="Picture 18">
            <a:extLst>
              <a:ext uri="{FF2B5EF4-FFF2-40B4-BE49-F238E27FC236}">
                <a16:creationId xmlns:a16="http://schemas.microsoft.com/office/drawing/2014/main" id="{4F71481E-5384-4002-BD30-6ABC04234E14}"/>
              </a:ext>
            </a:extLst>
          </p:cNvPr>
          <p:cNvPicPr>
            <a:picLocks noChangeAspect="1"/>
          </p:cNvPicPr>
          <p:nvPr/>
        </p:nvPicPr>
        <p:blipFill>
          <a:blip r:embed="rId8"/>
          <a:stretch>
            <a:fillRect/>
          </a:stretch>
        </p:blipFill>
        <p:spPr>
          <a:xfrm>
            <a:off x="3889336" y="1557106"/>
            <a:ext cx="368812" cy="328941"/>
          </a:xfrm>
          <a:prstGeom prst="rect">
            <a:avLst/>
          </a:prstGeom>
        </p:spPr>
      </p:pic>
    </p:spTree>
    <p:custDataLst>
      <p:tags r:id="rId1"/>
    </p:custDataLst>
    <p:extLst>
      <p:ext uri="{BB962C8B-B14F-4D97-AF65-F5344CB8AC3E}">
        <p14:creationId xmlns:p14="http://schemas.microsoft.com/office/powerpoint/2010/main" val="32148024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1836661"/>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View Access Key Requirements by Clicking on Key</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Clicking on Competencies</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See breakdown of Access Key Components.</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5566926"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Viewing Worker Access Keys - Adding</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600164"/>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Use Colour coding to instantly see which Competencies are Valid (</a:t>
            </a:r>
            <a:r>
              <a:rPr lang="en-AU" sz="1100" b="1" dirty="0">
                <a:solidFill>
                  <a:schemeClr val="accent6"/>
                </a:solidFill>
                <a:latin typeface="Lato" panose="020F0502020204030203" pitchFamily="34" charset="0"/>
              </a:rPr>
              <a:t>Green</a:t>
            </a:r>
            <a:r>
              <a:rPr lang="en-AU" sz="1100" dirty="0">
                <a:solidFill>
                  <a:schemeClr val="tx1">
                    <a:lumMod val="50000"/>
                    <a:lumOff val="50000"/>
                  </a:schemeClr>
                </a:solidFill>
                <a:latin typeface="Lato" panose="020F0502020204030203" pitchFamily="34" charset="0"/>
              </a:rPr>
              <a:t>)  Expiring in 90 days or less (</a:t>
            </a:r>
            <a:r>
              <a:rPr lang="en-AU" sz="1100" b="1" dirty="0">
                <a:solidFill>
                  <a:schemeClr val="accent2">
                    <a:lumMod val="60000"/>
                    <a:lumOff val="40000"/>
                  </a:schemeClr>
                </a:solidFill>
                <a:latin typeface="Lato" panose="020F0502020204030203" pitchFamily="34" charset="0"/>
              </a:rPr>
              <a:t>Amber</a:t>
            </a:r>
            <a:r>
              <a:rPr lang="en-AU" sz="1100" dirty="0">
                <a:solidFill>
                  <a:schemeClr val="tx1">
                    <a:lumMod val="50000"/>
                    <a:lumOff val="50000"/>
                  </a:schemeClr>
                </a:solidFill>
                <a:latin typeface="Lato" panose="020F0502020204030203" pitchFamily="34" charset="0"/>
              </a:rPr>
              <a:t>) or Expired/Not Issues (</a:t>
            </a:r>
            <a:r>
              <a:rPr lang="en-AU" sz="1100" dirty="0">
                <a:solidFill>
                  <a:srgbClr val="FF0000"/>
                </a:solidFill>
                <a:latin typeface="Lato" panose="020F0502020204030203" pitchFamily="34" charset="0"/>
              </a:rPr>
              <a:t>Red</a:t>
            </a:r>
            <a:r>
              <a:rPr lang="en-AU" sz="1100" dirty="0">
                <a:solidFill>
                  <a:schemeClr val="tx1">
                    <a:lumMod val="50000"/>
                    <a:lumOff val="50000"/>
                  </a:schemeClr>
                </a:solidFill>
                <a:latin typeface="Lato" panose="020F0502020204030203" pitchFamily="34" charset="0"/>
              </a:rPr>
              <a:t>)</a:t>
            </a:r>
          </a:p>
        </p:txBody>
      </p:sp>
      <p:sp>
        <p:nvSpPr>
          <p:cNvPr id="4" name="Slide Number Placeholder 3">
            <a:extLst>
              <a:ext uri="{FF2B5EF4-FFF2-40B4-BE49-F238E27FC236}">
                <a16:creationId xmlns:a16="http://schemas.microsoft.com/office/drawing/2014/main" id="{94D1E0BE-C54E-492F-9BBC-148A0DEF9EE3}"/>
              </a:ext>
            </a:extLst>
          </p:cNvPr>
          <p:cNvSpPr>
            <a:spLocks noGrp="1"/>
          </p:cNvSpPr>
          <p:nvPr>
            <p:ph type="sldNum" sz="quarter" idx="12"/>
          </p:nvPr>
        </p:nvSpPr>
        <p:spPr>
          <a:xfrm>
            <a:off x="-1431081" y="6393134"/>
            <a:ext cx="2057400" cy="365125"/>
          </a:xfrm>
        </p:spPr>
        <p:txBody>
          <a:bodyPr/>
          <a:lstStyle/>
          <a:p>
            <a:fld id="{6DBC3F89-7668-1540-AD5C-795EA2E32FF8}" type="slidenum">
              <a:rPr lang="en-US" smtClean="0"/>
              <a:t>37</a:t>
            </a:fld>
            <a:endParaRPr lang="en-US" dirty="0"/>
          </a:p>
        </p:txBody>
      </p:sp>
      <p:pic>
        <p:nvPicPr>
          <p:cNvPr id="8" name="Picture 7">
            <a:extLst>
              <a:ext uri="{FF2B5EF4-FFF2-40B4-BE49-F238E27FC236}">
                <a16:creationId xmlns:a16="http://schemas.microsoft.com/office/drawing/2014/main" id="{1D70E451-D5B9-4F27-824D-DA39B79289DC}"/>
              </a:ext>
            </a:extLst>
          </p:cNvPr>
          <p:cNvPicPr>
            <a:picLocks noChangeAspect="1"/>
          </p:cNvPicPr>
          <p:nvPr/>
        </p:nvPicPr>
        <p:blipFill>
          <a:blip r:embed="rId4"/>
          <a:stretch>
            <a:fillRect/>
          </a:stretch>
        </p:blipFill>
        <p:spPr>
          <a:xfrm>
            <a:off x="284700" y="5729451"/>
            <a:ext cx="2929555" cy="467127"/>
          </a:xfrm>
          <a:prstGeom prst="rect">
            <a:avLst/>
          </a:prstGeom>
          <a:effectLst>
            <a:outerShdw blurRad="63500" sx="102000" sy="102000" algn="ctr" rotWithShape="0">
              <a:prstClr val="black">
                <a:alpha val="40000"/>
              </a:prstClr>
            </a:outerShdw>
          </a:effectLst>
        </p:spPr>
      </p:pic>
      <p:pic>
        <p:nvPicPr>
          <p:cNvPr id="13" name="Picture 12">
            <a:extLst>
              <a:ext uri="{FF2B5EF4-FFF2-40B4-BE49-F238E27FC236}">
                <a16:creationId xmlns:a16="http://schemas.microsoft.com/office/drawing/2014/main" id="{195A3919-A53F-4197-A601-51561246DCE7}"/>
              </a:ext>
            </a:extLst>
          </p:cNvPr>
          <p:cNvPicPr>
            <a:picLocks noChangeAspect="1"/>
          </p:cNvPicPr>
          <p:nvPr/>
        </p:nvPicPr>
        <p:blipFill>
          <a:blip r:embed="rId5"/>
          <a:stretch>
            <a:fillRect/>
          </a:stretch>
        </p:blipFill>
        <p:spPr>
          <a:xfrm>
            <a:off x="3086195" y="4578419"/>
            <a:ext cx="1983440" cy="1842842"/>
          </a:xfrm>
          <a:prstGeom prst="rect">
            <a:avLst/>
          </a:prstGeom>
          <a:effectLst>
            <a:outerShdw blurRad="63500" sx="102000" sy="102000" algn="ctr" rotWithShape="0">
              <a:prstClr val="black">
                <a:alpha val="40000"/>
              </a:prstClr>
            </a:outerShdw>
          </a:effectLst>
        </p:spPr>
      </p:pic>
      <p:pic>
        <p:nvPicPr>
          <p:cNvPr id="15" name="Picture 14">
            <a:extLst>
              <a:ext uri="{FF2B5EF4-FFF2-40B4-BE49-F238E27FC236}">
                <a16:creationId xmlns:a16="http://schemas.microsoft.com/office/drawing/2014/main" id="{E7C75F25-9247-4D52-A363-D823CDF91100}"/>
              </a:ext>
            </a:extLst>
          </p:cNvPr>
          <p:cNvPicPr>
            <a:picLocks noChangeAspect="1"/>
          </p:cNvPicPr>
          <p:nvPr/>
        </p:nvPicPr>
        <p:blipFill>
          <a:blip r:embed="rId6"/>
          <a:stretch>
            <a:fillRect/>
          </a:stretch>
        </p:blipFill>
        <p:spPr>
          <a:xfrm>
            <a:off x="4231410" y="3325710"/>
            <a:ext cx="2817596" cy="2499480"/>
          </a:xfrm>
          <a:prstGeom prst="rect">
            <a:avLst/>
          </a:prstGeom>
          <a:effectLst>
            <a:outerShdw blurRad="63500" sx="102000" sy="102000" algn="ctr" rotWithShape="0">
              <a:prstClr val="black">
                <a:alpha val="40000"/>
              </a:prstClr>
            </a:outerShdw>
          </a:effectLst>
        </p:spPr>
      </p:pic>
      <p:pic>
        <p:nvPicPr>
          <p:cNvPr id="19" name="Picture 18">
            <a:extLst>
              <a:ext uri="{FF2B5EF4-FFF2-40B4-BE49-F238E27FC236}">
                <a16:creationId xmlns:a16="http://schemas.microsoft.com/office/drawing/2014/main" id="{98166020-0641-4506-9325-26357DA2C928}"/>
              </a:ext>
            </a:extLst>
          </p:cNvPr>
          <p:cNvPicPr>
            <a:picLocks noChangeAspect="1"/>
          </p:cNvPicPr>
          <p:nvPr/>
        </p:nvPicPr>
        <p:blipFill>
          <a:blip r:embed="rId7"/>
          <a:stretch>
            <a:fillRect/>
          </a:stretch>
        </p:blipFill>
        <p:spPr>
          <a:xfrm>
            <a:off x="5334698" y="2318327"/>
            <a:ext cx="3689020" cy="1469079"/>
          </a:xfrm>
          <a:prstGeom prst="rect">
            <a:avLst/>
          </a:prstGeom>
          <a:effectLst>
            <a:outerShdw blurRad="63500" sx="102000" sy="102000" algn="ctr" rotWithShape="0">
              <a:prstClr val="black">
                <a:alpha val="40000"/>
              </a:prstClr>
            </a:outerShdw>
          </a:effectLst>
        </p:spPr>
      </p:pic>
      <p:pic>
        <p:nvPicPr>
          <p:cNvPr id="22" name="Picture 21">
            <a:extLst>
              <a:ext uri="{FF2B5EF4-FFF2-40B4-BE49-F238E27FC236}">
                <a16:creationId xmlns:a16="http://schemas.microsoft.com/office/drawing/2014/main" id="{CF2662FA-917E-49F9-B060-BD78EACAF8DD}"/>
              </a:ext>
            </a:extLst>
          </p:cNvPr>
          <p:cNvPicPr>
            <a:picLocks noChangeAspect="1"/>
          </p:cNvPicPr>
          <p:nvPr/>
        </p:nvPicPr>
        <p:blipFill>
          <a:blip r:embed="rId8"/>
          <a:stretch>
            <a:fillRect/>
          </a:stretch>
        </p:blipFill>
        <p:spPr>
          <a:xfrm rot="16200000">
            <a:off x="3758447" y="5334100"/>
            <a:ext cx="869953" cy="886385"/>
          </a:xfrm>
          <a:prstGeom prst="rect">
            <a:avLst/>
          </a:prstGeom>
        </p:spPr>
      </p:pic>
      <p:pic>
        <p:nvPicPr>
          <p:cNvPr id="10" name="Picture 9">
            <a:extLst>
              <a:ext uri="{FF2B5EF4-FFF2-40B4-BE49-F238E27FC236}">
                <a16:creationId xmlns:a16="http://schemas.microsoft.com/office/drawing/2014/main" id="{F6258668-B8F5-41B0-B00C-4D37169688BA}"/>
              </a:ext>
            </a:extLst>
          </p:cNvPr>
          <p:cNvPicPr>
            <a:picLocks noChangeAspect="1"/>
          </p:cNvPicPr>
          <p:nvPr/>
        </p:nvPicPr>
        <p:blipFill>
          <a:blip r:embed="rId8"/>
          <a:stretch>
            <a:fillRect/>
          </a:stretch>
        </p:blipFill>
        <p:spPr>
          <a:xfrm rot="21236393">
            <a:off x="2841982" y="5608679"/>
            <a:ext cx="597945" cy="609239"/>
          </a:xfrm>
          <a:prstGeom prst="rect">
            <a:avLst/>
          </a:prstGeom>
        </p:spPr>
      </p:pic>
      <p:cxnSp>
        <p:nvCxnSpPr>
          <p:cNvPr id="24" name="Straight Arrow Connector 23">
            <a:extLst>
              <a:ext uri="{FF2B5EF4-FFF2-40B4-BE49-F238E27FC236}">
                <a16:creationId xmlns:a16="http://schemas.microsoft.com/office/drawing/2014/main" id="{D40B4E4C-32E9-44D6-B361-397C52ADBE26}"/>
              </a:ext>
            </a:extLst>
          </p:cNvPr>
          <p:cNvCxnSpPr/>
          <p:nvPr/>
        </p:nvCxnSpPr>
        <p:spPr>
          <a:xfrm flipV="1">
            <a:off x="6214850" y="3713018"/>
            <a:ext cx="675477" cy="1877375"/>
          </a:xfrm>
          <a:prstGeom prst="straightConnector1">
            <a:avLst/>
          </a:prstGeom>
          <a:ln w="38100">
            <a:solidFill>
              <a:srgbClr val="F47429"/>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7976159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3160100"/>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View the access key you wish to remove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Remove Button</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Prompt will appear to confirm action</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Press yes to confirm</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Access Key will be removed</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NOTE: Keys can be reassigned by a site admin or the system in some circumstances.</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5566926"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Viewing Worker Access Keys - Removing</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261610"/>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Removing Keys done not remove worker Competencies or Roles</a:t>
            </a:r>
          </a:p>
        </p:txBody>
      </p:sp>
      <p:sp>
        <p:nvSpPr>
          <p:cNvPr id="4" name="Slide Number Placeholder 3">
            <a:extLst>
              <a:ext uri="{FF2B5EF4-FFF2-40B4-BE49-F238E27FC236}">
                <a16:creationId xmlns:a16="http://schemas.microsoft.com/office/drawing/2014/main" id="{94D1E0BE-C54E-492F-9BBC-148A0DEF9EE3}"/>
              </a:ext>
            </a:extLst>
          </p:cNvPr>
          <p:cNvSpPr>
            <a:spLocks noGrp="1"/>
          </p:cNvSpPr>
          <p:nvPr>
            <p:ph type="sldNum" sz="quarter" idx="12"/>
          </p:nvPr>
        </p:nvSpPr>
        <p:spPr>
          <a:xfrm>
            <a:off x="-1431081" y="6393134"/>
            <a:ext cx="2057400" cy="365125"/>
          </a:xfrm>
        </p:spPr>
        <p:txBody>
          <a:bodyPr/>
          <a:lstStyle/>
          <a:p>
            <a:fld id="{6DBC3F89-7668-1540-AD5C-795EA2E32FF8}" type="slidenum">
              <a:rPr lang="en-US" smtClean="0"/>
              <a:t>38</a:t>
            </a:fld>
            <a:endParaRPr lang="en-US" dirty="0"/>
          </a:p>
        </p:txBody>
      </p:sp>
      <p:pic>
        <p:nvPicPr>
          <p:cNvPr id="8" name="Picture 7">
            <a:extLst>
              <a:ext uri="{FF2B5EF4-FFF2-40B4-BE49-F238E27FC236}">
                <a16:creationId xmlns:a16="http://schemas.microsoft.com/office/drawing/2014/main" id="{1D70E451-D5B9-4F27-824D-DA39B79289DC}"/>
              </a:ext>
            </a:extLst>
          </p:cNvPr>
          <p:cNvPicPr>
            <a:picLocks noChangeAspect="1"/>
          </p:cNvPicPr>
          <p:nvPr/>
        </p:nvPicPr>
        <p:blipFill>
          <a:blip r:embed="rId4"/>
          <a:stretch>
            <a:fillRect/>
          </a:stretch>
        </p:blipFill>
        <p:spPr>
          <a:xfrm>
            <a:off x="284700" y="5729451"/>
            <a:ext cx="2929555" cy="467127"/>
          </a:xfrm>
          <a:prstGeom prst="rect">
            <a:avLst/>
          </a:prstGeom>
          <a:effectLst>
            <a:outerShdw blurRad="63500" sx="102000" sy="102000" algn="ctr" rotWithShape="0">
              <a:prstClr val="black">
                <a:alpha val="40000"/>
              </a:prstClr>
            </a:outerShdw>
          </a:effectLst>
        </p:spPr>
      </p:pic>
      <p:pic>
        <p:nvPicPr>
          <p:cNvPr id="13" name="Picture 12">
            <a:extLst>
              <a:ext uri="{FF2B5EF4-FFF2-40B4-BE49-F238E27FC236}">
                <a16:creationId xmlns:a16="http://schemas.microsoft.com/office/drawing/2014/main" id="{195A3919-A53F-4197-A601-51561246DCE7}"/>
              </a:ext>
            </a:extLst>
          </p:cNvPr>
          <p:cNvPicPr>
            <a:picLocks noChangeAspect="1"/>
          </p:cNvPicPr>
          <p:nvPr/>
        </p:nvPicPr>
        <p:blipFill>
          <a:blip r:embed="rId5"/>
          <a:stretch>
            <a:fillRect/>
          </a:stretch>
        </p:blipFill>
        <p:spPr>
          <a:xfrm>
            <a:off x="3086195" y="4578419"/>
            <a:ext cx="1983440" cy="1842842"/>
          </a:xfrm>
          <a:prstGeom prst="rect">
            <a:avLst/>
          </a:prstGeom>
          <a:effectLst>
            <a:outerShdw blurRad="63500" sx="102000" sy="102000" algn="ctr" rotWithShape="0">
              <a:prstClr val="black">
                <a:alpha val="40000"/>
              </a:prstClr>
            </a:outerShdw>
          </a:effectLst>
        </p:spPr>
      </p:pic>
      <p:pic>
        <p:nvPicPr>
          <p:cNvPr id="10" name="Picture 9">
            <a:extLst>
              <a:ext uri="{FF2B5EF4-FFF2-40B4-BE49-F238E27FC236}">
                <a16:creationId xmlns:a16="http://schemas.microsoft.com/office/drawing/2014/main" id="{F6258668-B8F5-41B0-B00C-4D37169688BA}"/>
              </a:ext>
            </a:extLst>
          </p:cNvPr>
          <p:cNvPicPr>
            <a:picLocks noChangeAspect="1"/>
          </p:cNvPicPr>
          <p:nvPr/>
        </p:nvPicPr>
        <p:blipFill>
          <a:blip r:embed="rId6"/>
          <a:stretch>
            <a:fillRect/>
          </a:stretch>
        </p:blipFill>
        <p:spPr>
          <a:xfrm rot="21236393">
            <a:off x="2841982" y="5608679"/>
            <a:ext cx="597945" cy="609239"/>
          </a:xfrm>
          <a:prstGeom prst="rect">
            <a:avLst/>
          </a:prstGeom>
        </p:spPr>
      </p:pic>
      <p:pic>
        <p:nvPicPr>
          <p:cNvPr id="3" name="Picture 2">
            <a:extLst>
              <a:ext uri="{FF2B5EF4-FFF2-40B4-BE49-F238E27FC236}">
                <a16:creationId xmlns:a16="http://schemas.microsoft.com/office/drawing/2014/main" id="{82E2ADB2-16A4-4A3E-BF98-CD0DE5741518}"/>
              </a:ext>
            </a:extLst>
          </p:cNvPr>
          <p:cNvPicPr>
            <a:picLocks noChangeAspect="1"/>
          </p:cNvPicPr>
          <p:nvPr/>
        </p:nvPicPr>
        <p:blipFill>
          <a:blip r:embed="rId7"/>
          <a:stretch>
            <a:fillRect/>
          </a:stretch>
        </p:blipFill>
        <p:spPr>
          <a:xfrm>
            <a:off x="3780531" y="1848966"/>
            <a:ext cx="2897864" cy="3034111"/>
          </a:xfrm>
          <a:prstGeom prst="rect">
            <a:avLst/>
          </a:prstGeom>
          <a:effectLst>
            <a:outerShdw blurRad="63500" sx="102000" sy="102000" algn="ctr" rotWithShape="0">
              <a:prstClr val="black">
                <a:alpha val="40000"/>
              </a:prstClr>
            </a:outerShdw>
          </a:effectLst>
        </p:spPr>
      </p:pic>
      <p:pic>
        <p:nvPicPr>
          <p:cNvPr id="22" name="Picture 21">
            <a:extLst>
              <a:ext uri="{FF2B5EF4-FFF2-40B4-BE49-F238E27FC236}">
                <a16:creationId xmlns:a16="http://schemas.microsoft.com/office/drawing/2014/main" id="{CF2662FA-917E-49F9-B060-BD78EACAF8DD}"/>
              </a:ext>
            </a:extLst>
          </p:cNvPr>
          <p:cNvPicPr>
            <a:picLocks noChangeAspect="1"/>
          </p:cNvPicPr>
          <p:nvPr/>
        </p:nvPicPr>
        <p:blipFill>
          <a:blip r:embed="rId6"/>
          <a:stretch>
            <a:fillRect/>
          </a:stretch>
        </p:blipFill>
        <p:spPr>
          <a:xfrm rot="16200000">
            <a:off x="4238538" y="4103726"/>
            <a:ext cx="869953" cy="886385"/>
          </a:xfrm>
          <a:prstGeom prst="rect">
            <a:avLst/>
          </a:prstGeom>
        </p:spPr>
      </p:pic>
      <p:pic>
        <p:nvPicPr>
          <p:cNvPr id="11" name="Picture 10">
            <a:extLst>
              <a:ext uri="{FF2B5EF4-FFF2-40B4-BE49-F238E27FC236}">
                <a16:creationId xmlns:a16="http://schemas.microsoft.com/office/drawing/2014/main" id="{7BB91349-0C6F-4BEE-98A1-58582035AF18}"/>
              </a:ext>
            </a:extLst>
          </p:cNvPr>
          <p:cNvPicPr>
            <a:picLocks noChangeAspect="1"/>
          </p:cNvPicPr>
          <p:nvPr/>
        </p:nvPicPr>
        <p:blipFill>
          <a:blip r:embed="rId8"/>
          <a:stretch>
            <a:fillRect/>
          </a:stretch>
        </p:blipFill>
        <p:spPr>
          <a:xfrm>
            <a:off x="5142248" y="5017832"/>
            <a:ext cx="3934492" cy="1423240"/>
          </a:xfrm>
          <a:prstGeom prst="rect">
            <a:avLst/>
          </a:prstGeom>
          <a:effectLst>
            <a:outerShdw blurRad="63500" sx="102000" sy="102000" algn="ctr" rotWithShape="0">
              <a:prstClr val="black">
                <a:alpha val="40000"/>
              </a:prstClr>
            </a:outerShdw>
          </a:effectLst>
        </p:spPr>
      </p:pic>
      <p:pic>
        <p:nvPicPr>
          <p:cNvPr id="21" name="Picture 20">
            <a:extLst>
              <a:ext uri="{FF2B5EF4-FFF2-40B4-BE49-F238E27FC236}">
                <a16:creationId xmlns:a16="http://schemas.microsoft.com/office/drawing/2014/main" id="{ED64A480-735E-4DB2-BFD4-68AE11FD414E}"/>
              </a:ext>
            </a:extLst>
          </p:cNvPr>
          <p:cNvPicPr>
            <a:picLocks noChangeAspect="1"/>
          </p:cNvPicPr>
          <p:nvPr/>
        </p:nvPicPr>
        <p:blipFill>
          <a:blip r:embed="rId6"/>
          <a:stretch>
            <a:fillRect/>
          </a:stretch>
        </p:blipFill>
        <p:spPr>
          <a:xfrm rot="21158247">
            <a:off x="6574443" y="4264354"/>
            <a:ext cx="869953" cy="886385"/>
          </a:xfrm>
          <a:prstGeom prst="rect">
            <a:avLst/>
          </a:prstGeom>
        </p:spPr>
      </p:pic>
    </p:spTree>
    <p:custDataLst>
      <p:tags r:id="rId1"/>
    </p:custDataLst>
    <p:extLst>
      <p:ext uri="{BB962C8B-B14F-4D97-AF65-F5344CB8AC3E}">
        <p14:creationId xmlns:p14="http://schemas.microsoft.com/office/powerpoint/2010/main" val="2998477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ndoor, black, sitting, water&#10;&#10;Description automatically generated">
            <a:extLst>
              <a:ext uri="{FF2B5EF4-FFF2-40B4-BE49-F238E27FC236}">
                <a16:creationId xmlns:a16="http://schemas.microsoft.com/office/drawing/2014/main" id="{BD3E4633-80DE-4BF9-88EC-E314E4690053}"/>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30000"/>
                    </a14:imgEffect>
                  </a14:imgLayer>
                </a14:imgProps>
              </a:ext>
            </a:extLst>
          </a:blip>
          <a:stretch>
            <a:fillRect/>
          </a:stretch>
        </p:blipFill>
        <p:spPr>
          <a:xfrm>
            <a:off x="-1480957" y="0"/>
            <a:ext cx="12105914" cy="6858000"/>
          </a:xfrm>
          <a:prstGeom prst="rect">
            <a:avLst/>
          </a:prstGeom>
        </p:spPr>
      </p:pic>
      <p:grpSp>
        <p:nvGrpSpPr>
          <p:cNvPr id="2" name="Group 1">
            <a:extLst>
              <a:ext uri="{FF2B5EF4-FFF2-40B4-BE49-F238E27FC236}">
                <a16:creationId xmlns:a16="http://schemas.microsoft.com/office/drawing/2014/main" id="{9888A4BB-E6FA-0F44-9563-EB91B4D8E2F5}"/>
              </a:ext>
            </a:extLst>
          </p:cNvPr>
          <p:cNvGrpSpPr/>
          <p:nvPr/>
        </p:nvGrpSpPr>
        <p:grpSpPr>
          <a:xfrm>
            <a:off x="1460946" y="3429000"/>
            <a:ext cx="6222107" cy="1301739"/>
            <a:chOff x="2249172" y="5990969"/>
            <a:chExt cx="16592283" cy="3471302"/>
          </a:xfrm>
        </p:grpSpPr>
        <p:sp>
          <p:nvSpPr>
            <p:cNvPr id="14" name="TextBox 13">
              <a:extLst>
                <a:ext uri="{FF2B5EF4-FFF2-40B4-BE49-F238E27FC236}">
                  <a16:creationId xmlns:a16="http://schemas.microsoft.com/office/drawing/2014/main" id="{9ED1986D-7038-FA43-9562-E21913F905E0}"/>
                </a:ext>
              </a:extLst>
            </p:cNvPr>
            <p:cNvSpPr txBox="1"/>
            <p:nvPr/>
          </p:nvSpPr>
          <p:spPr>
            <a:xfrm>
              <a:off x="10299011" y="8785162"/>
              <a:ext cx="492616" cy="677109"/>
            </a:xfrm>
            <a:prstGeom prst="rect">
              <a:avLst/>
            </a:prstGeom>
            <a:noFill/>
          </p:spPr>
          <p:txBody>
            <a:bodyPr wrap="none" rtlCol="0">
              <a:spAutoFit/>
            </a:bodyPr>
            <a:lstStyle/>
            <a:p>
              <a:pPr algn="ctr">
                <a:spcBef>
                  <a:spcPts val="600"/>
                </a:spcBef>
                <a:spcAft>
                  <a:spcPts val="600"/>
                </a:spcAft>
              </a:pPr>
              <a:endParaRPr lang="en-US" sz="1050" spc="225"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2249172" y="5990969"/>
              <a:ext cx="16592283" cy="2708433"/>
            </a:xfrm>
            <a:prstGeom prst="rect">
              <a:avLst/>
            </a:prstGeom>
            <a:noFill/>
            <a:ln>
              <a:noFill/>
            </a:ln>
          </p:spPr>
          <p:txBody>
            <a:bodyPr wrap="square" rtlCol="0">
              <a:spAutoFit/>
            </a:bodyPr>
            <a:lstStyle/>
            <a:p>
              <a:pPr algn="ctr">
                <a:spcBef>
                  <a:spcPts val="600"/>
                </a:spcBef>
                <a:spcAft>
                  <a:spcPts val="600"/>
                </a:spcAft>
              </a:pPr>
              <a:r>
                <a:rPr lang="en-US" sz="30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ONSITE NOW, LOG OFF WORKER &amp; EMERGENCY EVACUATION</a:t>
              </a:r>
            </a:p>
          </p:txBody>
        </p:sp>
      </p:grpSp>
      <p:pic>
        <p:nvPicPr>
          <p:cNvPr id="11" name="Picture 10">
            <a:extLst>
              <a:ext uri="{FF2B5EF4-FFF2-40B4-BE49-F238E27FC236}">
                <a16:creationId xmlns:a16="http://schemas.microsoft.com/office/drawing/2014/main" id="{A608EBCB-37B8-B242-B3F0-82C4377BB21C}"/>
              </a:ext>
            </a:extLst>
          </p:cNvPr>
          <p:cNvPicPr>
            <a:picLocks noChangeAspect="1"/>
          </p:cNvPicPr>
          <p:nvPr/>
        </p:nvPicPr>
        <p:blipFill>
          <a:blip r:embed="rId5"/>
          <a:stretch>
            <a:fillRect/>
          </a:stretch>
        </p:blipFill>
        <p:spPr>
          <a:xfrm>
            <a:off x="4300770" y="2785060"/>
            <a:ext cx="542458" cy="542458"/>
          </a:xfrm>
          <a:prstGeom prst="rect">
            <a:avLst/>
          </a:prstGeom>
        </p:spPr>
      </p:pic>
    </p:spTree>
    <p:custDataLst>
      <p:tags r:id="rId1"/>
    </p:custDataLst>
    <p:extLst>
      <p:ext uri="{BB962C8B-B14F-4D97-AF65-F5344CB8AC3E}">
        <p14:creationId xmlns:p14="http://schemas.microsoft.com/office/powerpoint/2010/main" val="3717811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954309" y="480378"/>
            <a:ext cx="6994633"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rPr>
              <a:t>Legend Page – Common Icons and Features </a:t>
            </a:r>
          </a:p>
        </p:txBody>
      </p:sp>
      <p:sp>
        <p:nvSpPr>
          <p:cNvPr id="24" name="Rectangle 23">
            <a:extLst>
              <a:ext uri="{FF2B5EF4-FFF2-40B4-BE49-F238E27FC236}">
                <a16:creationId xmlns:a16="http://schemas.microsoft.com/office/drawing/2014/main" id="{E42ED170-5978-A040-B8AB-B51BE5EBAF6E}"/>
              </a:ext>
            </a:extLst>
          </p:cNvPr>
          <p:cNvSpPr/>
          <p:nvPr/>
        </p:nvSpPr>
        <p:spPr>
          <a:xfrm>
            <a:off x="626318" y="532060"/>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44" name="Subtitle 2">
            <a:extLst>
              <a:ext uri="{FF2B5EF4-FFF2-40B4-BE49-F238E27FC236}">
                <a16:creationId xmlns:a16="http://schemas.microsoft.com/office/drawing/2014/main" id="{8F18A508-B340-D844-9059-5697CEE18047}"/>
              </a:ext>
            </a:extLst>
          </p:cNvPr>
          <p:cNvSpPr txBox="1">
            <a:spLocks/>
          </p:cNvSpPr>
          <p:nvPr/>
        </p:nvSpPr>
        <p:spPr>
          <a:xfrm>
            <a:off x="755066" y="1480044"/>
            <a:ext cx="2994898" cy="256611"/>
          </a:xfrm>
          <a:prstGeom prst="rect">
            <a:avLst/>
          </a:prstGeom>
        </p:spPr>
        <p:txBody>
          <a:bodyPr vert="horz" wrap="square" lIns="36000" tIns="0"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spcAft>
                <a:spcPts val="600"/>
              </a:spcAft>
            </a:pPr>
            <a:r>
              <a:rPr lang="en-US" sz="1400" spc="4" dirty="0">
                <a:solidFill>
                  <a:schemeClr val="bg1"/>
                </a:solidFill>
                <a:latin typeface="Lato" panose="020F0502020204030203" pitchFamily="34" charset="0"/>
                <a:ea typeface="Calibri" panose="020F0502020204030204" pitchFamily="34" charset="0"/>
                <a:cs typeface="Times New Roman" panose="02020603050405020304" pitchFamily="18" charset="0"/>
              </a:rPr>
              <a:t>The “</a:t>
            </a:r>
          </a:p>
        </p:txBody>
      </p:sp>
      <p:pic>
        <p:nvPicPr>
          <p:cNvPr id="37" name="Picture 36">
            <a:extLst>
              <a:ext uri="{FF2B5EF4-FFF2-40B4-BE49-F238E27FC236}">
                <a16:creationId xmlns:a16="http://schemas.microsoft.com/office/drawing/2014/main" id="{3B865C46-5C46-45DF-B788-59C86367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65123" y="6505291"/>
            <a:ext cx="784433" cy="224510"/>
          </a:xfrm>
          <a:prstGeom prst="rect">
            <a:avLst/>
          </a:prstGeom>
        </p:spPr>
      </p:pic>
      <p:pic>
        <p:nvPicPr>
          <p:cNvPr id="8" name="Picture 7">
            <a:extLst>
              <a:ext uri="{FF2B5EF4-FFF2-40B4-BE49-F238E27FC236}">
                <a16:creationId xmlns:a16="http://schemas.microsoft.com/office/drawing/2014/main" id="{4858B05C-C11F-4D68-8D7B-420C472C1884}"/>
              </a:ext>
            </a:extLst>
          </p:cNvPr>
          <p:cNvPicPr>
            <a:picLocks noChangeAspect="1"/>
          </p:cNvPicPr>
          <p:nvPr/>
        </p:nvPicPr>
        <p:blipFill>
          <a:blip r:embed="rId5"/>
          <a:stretch>
            <a:fillRect/>
          </a:stretch>
        </p:blipFill>
        <p:spPr>
          <a:xfrm>
            <a:off x="460798" y="5373985"/>
            <a:ext cx="5159307" cy="588934"/>
          </a:xfrm>
          <a:prstGeom prst="rect">
            <a:avLst/>
          </a:prstGeom>
          <a:effectLst>
            <a:outerShdw blurRad="63500" sx="102000" sy="102000" algn="ctr" rotWithShape="0">
              <a:prstClr val="black">
                <a:alpha val="40000"/>
              </a:prstClr>
            </a:outerShdw>
          </a:effectLst>
        </p:spPr>
      </p:pic>
      <p:sp>
        <p:nvSpPr>
          <p:cNvPr id="15" name="TextBox 14">
            <a:extLst>
              <a:ext uri="{FF2B5EF4-FFF2-40B4-BE49-F238E27FC236}">
                <a16:creationId xmlns:a16="http://schemas.microsoft.com/office/drawing/2014/main" id="{C576664F-B1E2-459E-B5D7-45B50A02EB32}"/>
              </a:ext>
            </a:extLst>
          </p:cNvPr>
          <p:cNvSpPr txBox="1"/>
          <p:nvPr/>
        </p:nvSpPr>
        <p:spPr>
          <a:xfrm>
            <a:off x="3839836" y="3779137"/>
            <a:ext cx="4832824" cy="1531188"/>
          </a:xfrm>
          <a:prstGeom prst="rect">
            <a:avLst/>
          </a:prstGeom>
          <a:noFill/>
        </p:spPr>
        <p:txBody>
          <a:bodyPr wrap="square" rtlCol="0">
            <a:spAutoFit/>
          </a:bodyPr>
          <a:lstStyle>
            <a:defPPr>
              <a:defRPr lang="en-US"/>
            </a:defPPr>
            <a:lvl1pPr marL="171450" indent="-171450">
              <a:spcBef>
                <a:spcPts val="600"/>
              </a:spcBef>
              <a:spcAft>
                <a:spcPts val="600"/>
              </a:spcAft>
              <a:buClr>
                <a:srgbClr val="398EC5"/>
              </a:buClr>
              <a:buFont typeface="Wingdings" panose="05000000000000000000" pitchFamily="2" charset="2"/>
              <a:buChar char="§"/>
              <a:defRPr sz="1050" b="1">
                <a:solidFill>
                  <a:schemeClr val="tx1">
                    <a:lumMod val="50000"/>
                    <a:lumOff val="50000"/>
                  </a:schemeClr>
                </a:solidFill>
                <a:latin typeface="Lato" panose="020F0502020204030203" pitchFamily="34" charset="0"/>
              </a:defRPr>
            </a:lvl1pPr>
          </a:lstStyle>
          <a:p>
            <a:r>
              <a:rPr lang="en-AU" b="0" dirty="0"/>
              <a:t>The  Worker, Crews, Training, Report and Messages Tile Icons will launch the appropriate page in the Client Portal.</a:t>
            </a:r>
          </a:p>
          <a:p>
            <a:r>
              <a:rPr lang="en-AU" b="0" dirty="0"/>
              <a:t>The Onsite, Companies and LMS Tiles will open a page in a new browser window. These are separate items to the Client Portal and will open in a new window but  use your Onsite Track Easy user rights and permissions.</a:t>
            </a:r>
          </a:p>
          <a:p>
            <a:r>
              <a:rPr lang="en-AU" b="0" dirty="0"/>
              <a:t>Assessments , Broadcasting and Analytics are additional tools only available after being enabled by your Pegasus Account Manager.</a:t>
            </a:r>
          </a:p>
        </p:txBody>
      </p:sp>
      <p:grpSp>
        <p:nvGrpSpPr>
          <p:cNvPr id="7" name="Group 6">
            <a:extLst>
              <a:ext uri="{FF2B5EF4-FFF2-40B4-BE49-F238E27FC236}">
                <a16:creationId xmlns:a16="http://schemas.microsoft.com/office/drawing/2014/main" id="{31A5DAAB-D2E0-45B7-A98F-D75C66BDE4F9}"/>
              </a:ext>
            </a:extLst>
          </p:cNvPr>
          <p:cNvGrpSpPr/>
          <p:nvPr/>
        </p:nvGrpSpPr>
        <p:grpSpPr>
          <a:xfrm>
            <a:off x="404295" y="989067"/>
            <a:ext cx="3469778" cy="1785900"/>
            <a:chOff x="139546" y="2428515"/>
            <a:chExt cx="3469778" cy="1785900"/>
          </a:xfrm>
        </p:grpSpPr>
        <p:pic>
          <p:nvPicPr>
            <p:cNvPr id="3" name="Picture 2">
              <a:extLst>
                <a:ext uri="{FF2B5EF4-FFF2-40B4-BE49-F238E27FC236}">
                  <a16:creationId xmlns:a16="http://schemas.microsoft.com/office/drawing/2014/main" id="{C4FCACE7-1362-494B-9D72-78BB94BBB7F5}"/>
                </a:ext>
              </a:extLst>
            </p:cNvPr>
            <p:cNvPicPr>
              <a:picLocks noChangeAspect="1"/>
            </p:cNvPicPr>
            <p:nvPr/>
          </p:nvPicPr>
          <p:blipFill>
            <a:blip r:embed="rId6"/>
            <a:stretch>
              <a:fillRect/>
            </a:stretch>
          </p:blipFill>
          <p:spPr>
            <a:xfrm>
              <a:off x="139546" y="2428515"/>
              <a:ext cx="657143" cy="542857"/>
            </a:xfrm>
            <a:prstGeom prst="rect">
              <a:avLst/>
            </a:prstGeom>
          </p:spPr>
        </p:pic>
        <p:pic>
          <p:nvPicPr>
            <p:cNvPr id="4" name="Picture 3">
              <a:extLst>
                <a:ext uri="{FF2B5EF4-FFF2-40B4-BE49-F238E27FC236}">
                  <a16:creationId xmlns:a16="http://schemas.microsoft.com/office/drawing/2014/main" id="{4D1CC283-F619-4B50-839C-62C8325E874B}"/>
                </a:ext>
              </a:extLst>
            </p:cNvPr>
            <p:cNvPicPr>
              <a:picLocks noChangeAspect="1"/>
            </p:cNvPicPr>
            <p:nvPr/>
          </p:nvPicPr>
          <p:blipFill>
            <a:blip r:embed="rId7"/>
            <a:stretch>
              <a:fillRect/>
            </a:stretch>
          </p:blipFill>
          <p:spPr>
            <a:xfrm>
              <a:off x="196049" y="2992033"/>
              <a:ext cx="533333" cy="523810"/>
            </a:xfrm>
            <a:prstGeom prst="rect">
              <a:avLst/>
            </a:prstGeom>
          </p:spPr>
        </p:pic>
        <p:pic>
          <p:nvPicPr>
            <p:cNvPr id="6" name="Picture 5">
              <a:extLst>
                <a:ext uri="{FF2B5EF4-FFF2-40B4-BE49-F238E27FC236}">
                  <a16:creationId xmlns:a16="http://schemas.microsoft.com/office/drawing/2014/main" id="{A404AEEE-AA08-4DF6-99C0-D9E41F80588B}"/>
                </a:ext>
              </a:extLst>
            </p:cNvPr>
            <p:cNvPicPr>
              <a:picLocks noChangeAspect="1"/>
            </p:cNvPicPr>
            <p:nvPr/>
          </p:nvPicPr>
          <p:blipFill>
            <a:blip r:embed="rId8"/>
            <a:stretch>
              <a:fillRect/>
            </a:stretch>
          </p:blipFill>
          <p:spPr>
            <a:xfrm>
              <a:off x="183069" y="3598628"/>
              <a:ext cx="561905" cy="514286"/>
            </a:xfrm>
            <a:prstGeom prst="rect">
              <a:avLst/>
            </a:prstGeom>
          </p:spPr>
        </p:pic>
        <p:sp>
          <p:nvSpPr>
            <p:cNvPr id="19" name="TextBox 18">
              <a:extLst>
                <a:ext uri="{FF2B5EF4-FFF2-40B4-BE49-F238E27FC236}">
                  <a16:creationId xmlns:a16="http://schemas.microsoft.com/office/drawing/2014/main" id="{8D9F7305-DD26-40A9-8F84-73B44D490505}"/>
                </a:ext>
              </a:extLst>
            </p:cNvPr>
            <p:cNvSpPr txBox="1"/>
            <p:nvPr/>
          </p:nvSpPr>
          <p:spPr>
            <a:xfrm>
              <a:off x="752907" y="2451076"/>
              <a:ext cx="2844167" cy="415498"/>
            </a:xfrm>
            <a:prstGeom prst="rect">
              <a:avLst/>
            </a:prstGeom>
            <a:noFill/>
          </p:spPr>
          <p:txBody>
            <a:bodyPr wrap="square" rtlCol="0">
              <a:spAutoFit/>
            </a:bodyPr>
            <a:lstStyle>
              <a:defPPr>
                <a:defRPr lang="en-US"/>
              </a:defPPr>
              <a:lvl1pPr marL="171450" indent="-171450">
                <a:spcBef>
                  <a:spcPts val="600"/>
                </a:spcBef>
                <a:spcAft>
                  <a:spcPts val="600"/>
                </a:spcAft>
                <a:buClr>
                  <a:srgbClr val="398EC5"/>
                </a:buClr>
                <a:buFont typeface="Wingdings" panose="05000000000000000000" pitchFamily="2" charset="2"/>
                <a:buChar char="§"/>
                <a:defRPr sz="1050" b="1">
                  <a:solidFill>
                    <a:schemeClr val="tx1">
                      <a:lumMod val="50000"/>
                      <a:lumOff val="50000"/>
                    </a:schemeClr>
                  </a:solidFill>
                  <a:latin typeface="Lato" panose="020F0502020204030203" pitchFamily="34" charset="0"/>
                </a:defRPr>
              </a:lvl1pPr>
            </a:lstStyle>
            <a:p>
              <a:r>
                <a:rPr lang="en-AU" b="0" dirty="0"/>
                <a:t>This is the Edit Icon.  Visible when you have permissions to edit.</a:t>
              </a:r>
            </a:p>
          </p:txBody>
        </p:sp>
        <p:sp>
          <p:nvSpPr>
            <p:cNvPr id="20" name="TextBox 19">
              <a:extLst>
                <a:ext uri="{FF2B5EF4-FFF2-40B4-BE49-F238E27FC236}">
                  <a16:creationId xmlns:a16="http://schemas.microsoft.com/office/drawing/2014/main" id="{004029AF-6367-4064-B924-34CB558E88FB}"/>
                </a:ext>
              </a:extLst>
            </p:cNvPr>
            <p:cNvSpPr txBox="1"/>
            <p:nvPr/>
          </p:nvSpPr>
          <p:spPr>
            <a:xfrm>
              <a:off x="765157" y="3046649"/>
              <a:ext cx="2844167" cy="577081"/>
            </a:xfrm>
            <a:prstGeom prst="rect">
              <a:avLst/>
            </a:prstGeom>
            <a:noFill/>
          </p:spPr>
          <p:txBody>
            <a:bodyPr wrap="square" rtlCol="0">
              <a:spAutoFit/>
            </a:bodyPr>
            <a:lstStyle>
              <a:defPPr>
                <a:defRPr lang="en-US"/>
              </a:defPPr>
              <a:lvl1pPr marL="171450" indent="-171450">
                <a:spcBef>
                  <a:spcPts val="600"/>
                </a:spcBef>
                <a:spcAft>
                  <a:spcPts val="600"/>
                </a:spcAft>
                <a:buClr>
                  <a:srgbClr val="398EC5"/>
                </a:buClr>
                <a:buFont typeface="Wingdings" panose="05000000000000000000" pitchFamily="2" charset="2"/>
                <a:buChar char="§"/>
                <a:defRPr sz="1050" b="1">
                  <a:solidFill>
                    <a:schemeClr val="tx1">
                      <a:lumMod val="50000"/>
                      <a:lumOff val="50000"/>
                    </a:schemeClr>
                  </a:solidFill>
                  <a:latin typeface="Lato" panose="020F0502020204030203" pitchFamily="34" charset="0"/>
                </a:defRPr>
              </a:lvl1pPr>
            </a:lstStyle>
            <a:p>
              <a:r>
                <a:rPr lang="en-AU" b="0" dirty="0"/>
                <a:t>The  Add Icon. Visible when you have permissions to add a component </a:t>
              </a:r>
              <a:br>
                <a:rPr lang="en-AU" b="0" dirty="0"/>
              </a:br>
              <a:r>
                <a:rPr lang="en-AU" b="0" dirty="0"/>
                <a:t>(e.g. Competency)</a:t>
              </a:r>
            </a:p>
          </p:txBody>
        </p:sp>
        <p:sp>
          <p:nvSpPr>
            <p:cNvPr id="21" name="TextBox 20">
              <a:extLst>
                <a:ext uri="{FF2B5EF4-FFF2-40B4-BE49-F238E27FC236}">
                  <a16:creationId xmlns:a16="http://schemas.microsoft.com/office/drawing/2014/main" id="{85B6D45F-951D-46BE-BC85-5AE48B7157E4}"/>
                </a:ext>
              </a:extLst>
            </p:cNvPr>
            <p:cNvSpPr txBox="1"/>
            <p:nvPr/>
          </p:nvSpPr>
          <p:spPr>
            <a:xfrm>
              <a:off x="755065" y="3637334"/>
              <a:ext cx="2854259" cy="577081"/>
            </a:xfrm>
            <a:prstGeom prst="rect">
              <a:avLst/>
            </a:prstGeom>
            <a:noFill/>
          </p:spPr>
          <p:txBody>
            <a:bodyPr wrap="square" rtlCol="0">
              <a:spAutoFit/>
            </a:bodyPr>
            <a:lstStyle>
              <a:defPPr>
                <a:defRPr lang="en-US"/>
              </a:defPPr>
              <a:lvl1pPr marL="171450" indent="-171450">
                <a:spcBef>
                  <a:spcPts val="600"/>
                </a:spcBef>
                <a:spcAft>
                  <a:spcPts val="600"/>
                </a:spcAft>
                <a:buClr>
                  <a:srgbClr val="398EC5"/>
                </a:buClr>
                <a:buFont typeface="Wingdings" panose="05000000000000000000" pitchFamily="2" charset="2"/>
                <a:buChar char="§"/>
                <a:defRPr sz="1050" b="1">
                  <a:solidFill>
                    <a:schemeClr val="tx1">
                      <a:lumMod val="50000"/>
                      <a:lumOff val="50000"/>
                    </a:schemeClr>
                  </a:solidFill>
                  <a:latin typeface="Lato" panose="020F0502020204030203" pitchFamily="34" charset="0"/>
                </a:defRPr>
              </a:lvl1pPr>
            </a:lstStyle>
            <a:p>
              <a:r>
                <a:rPr lang="en-AU" b="0" dirty="0"/>
                <a:t>The  Bulk Add Icon. Visible when you have  permissions. Used for  adding people in bulk. (</a:t>
              </a:r>
              <a:r>
                <a:rPr lang="en-AU" b="0" dirty="0" err="1"/>
                <a:t>e.g</a:t>
              </a:r>
              <a:r>
                <a:rPr lang="en-AU" b="0" dirty="0"/>
                <a:t> bulk add people to a crew)</a:t>
              </a:r>
            </a:p>
          </p:txBody>
        </p:sp>
      </p:grpSp>
      <p:grpSp>
        <p:nvGrpSpPr>
          <p:cNvPr id="12" name="Group 11">
            <a:extLst>
              <a:ext uri="{FF2B5EF4-FFF2-40B4-BE49-F238E27FC236}">
                <a16:creationId xmlns:a16="http://schemas.microsoft.com/office/drawing/2014/main" id="{9DEB3139-5B5E-414F-AB88-1003CC2811A7}"/>
              </a:ext>
            </a:extLst>
          </p:cNvPr>
          <p:cNvGrpSpPr/>
          <p:nvPr/>
        </p:nvGrpSpPr>
        <p:grpSpPr>
          <a:xfrm>
            <a:off x="3810633" y="619781"/>
            <a:ext cx="4885549" cy="2391851"/>
            <a:chOff x="3810633" y="619781"/>
            <a:chExt cx="4885549" cy="2391851"/>
          </a:xfrm>
        </p:grpSpPr>
        <p:grpSp>
          <p:nvGrpSpPr>
            <p:cNvPr id="5" name="Group 4">
              <a:extLst>
                <a:ext uri="{FF2B5EF4-FFF2-40B4-BE49-F238E27FC236}">
                  <a16:creationId xmlns:a16="http://schemas.microsoft.com/office/drawing/2014/main" id="{C23BDD49-09C9-4805-8B71-E51AFF4A37B4}"/>
                </a:ext>
              </a:extLst>
            </p:cNvPr>
            <p:cNvGrpSpPr/>
            <p:nvPr/>
          </p:nvGrpSpPr>
          <p:grpSpPr>
            <a:xfrm>
              <a:off x="3810633" y="619781"/>
              <a:ext cx="4885549" cy="2391851"/>
              <a:chOff x="3732085" y="2620548"/>
              <a:chExt cx="4885549" cy="2391851"/>
            </a:xfrm>
          </p:grpSpPr>
          <p:pic>
            <p:nvPicPr>
              <p:cNvPr id="2" name="Picture 1">
                <a:extLst>
                  <a:ext uri="{FF2B5EF4-FFF2-40B4-BE49-F238E27FC236}">
                    <a16:creationId xmlns:a16="http://schemas.microsoft.com/office/drawing/2014/main" id="{3878440B-C923-4420-B737-81621AD289C9}"/>
                  </a:ext>
                </a:extLst>
              </p:cNvPr>
              <p:cNvPicPr>
                <a:picLocks noChangeAspect="1"/>
              </p:cNvPicPr>
              <p:nvPr/>
            </p:nvPicPr>
            <p:blipFill>
              <a:blip r:embed="rId9"/>
              <a:stretch>
                <a:fillRect/>
              </a:stretch>
            </p:blipFill>
            <p:spPr>
              <a:xfrm>
                <a:off x="6358329" y="2620548"/>
                <a:ext cx="2259305" cy="2233748"/>
              </a:xfrm>
              <a:prstGeom prst="rect">
                <a:avLst/>
              </a:prstGeom>
              <a:effectLst>
                <a:outerShdw blurRad="63500" sx="102000" sy="102000" algn="ctr" rotWithShape="0">
                  <a:prstClr val="black">
                    <a:alpha val="40000"/>
                  </a:prstClr>
                </a:outerShdw>
              </a:effectLst>
            </p:spPr>
          </p:pic>
          <p:sp>
            <p:nvSpPr>
              <p:cNvPr id="18" name="TextBox 17">
                <a:extLst>
                  <a:ext uri="{FF2B5EF4-FFF2-40B4-BE49-F238E27FC236}">
                    <a16:creationId xmlns:a16="http://schemas.microsoft.com/office/drawing/2014/main" id="{6E31813D-0EA2-474E-B17E-FA8716363280}"/>
                  </a:ext>
                </a:extLst>
              </p:cNvPr>
              <p:cNvSpPr txBox="1"/>
              <p:nvPr/>
            </p:nvSpPr>
            <p:spPr>
              <a:xfrm>
                <a:off x="3732085" y="2988768"/>
                <a:ext cx="2415384" cy="2023631"/>
              </a:xfrm>
              <a:prstGeom prst="rect">
                <a:avLst/>
              </a:prstGeom>
              <a:noFill/>
            </p:spPr>
            <p:txBody>
              <a:bodyPr wrap="square" rtlCol="0">
                <a:spAutoFit/>
              </a:bodyPr>
              <a:lstStyle>
                <a:defPPr>
                  <a:defRPr lang="en-US"/>
                </a:defPPr>
                <a:lvl1pPr marL="171450" indent="-171450">
                  <a:spcBef>
                    <a:spcPts val="600"/>
                  </a:spcBef>
                  <a:spcAft>
                    <a:spcPts val="600"/>
                  </a:spcAft>
                  <a:buClr>
                    <a:srgbClr val="398EC5"/>
                  </a:buClr>
                  <a:buFont typeface="Wingdings" panose="05000000000000000000" pitchFamily="2" charset="2"/>
                  <a:buChar char="§"/>
                  <a:defRPr sz="1050" b="1">
                    <a:solidFill>
                      <a:schemeClr val="tx1">
                        <a:lumMod val="50000"/>
                        <a:lumOff val="50000"/>
                      </a:schemeClr>
                    </a:solidFill>
                    <a:latin typeface="Lato" panose="020F0502020204030203" pitchFamily="34" charset="0"/>
                  </a:defRPr>
                </a:lvl1pPr>
              </a:lstStyle>
              <a:p>
                <a:r>
                  <a:rPr lang="en-AU" b="0" dirty="0"/>
                  <a:t>The  Colour Status icons represent Status on pages.</a:t>
                </a:r>
                <a:br>
                  <a:rPr lang="en-AU" b="0" dirty="0"/>
                </a:br>
                <a:br>
                  <a:rPr lang="en-AU" b="0" dirty="0"/>
                </a:br>
                <a:r>
                  <a:rPr lang="en-AU" dirty="0">
                    <a:solidFill>
                      <a:schemeClr val="accent6">
                        <a:lumMod val="75000"/>
                      </a:schemeClr>
                    </a:solidFill>
                  </a:rPr>
                  <a:t>GREEN </a:t>
                </a:r>
                <a:r>
                  <a:rPr lang="en-AU" b="0" dirty="0"/>
                  <a:t>= Active and Valid</a:t>
                </a:r>
                <a:br>
                  <a:rPr lang="en-AU" b="0" dirty="0"/>
                </a:br>
                <a:r>
                  <a:rPr lang="en-AU" dirty="0">
                    <a:solidFill>
                      <a:srgbClr val="FFC000"/>
                    </a:solidFill>
                  </a:rPr>
                  <a:t>AMBER</a:t>
                </a:r>
                <a:r>
                  <a:rPr lang="en-AU" b="0" dirty="0"/>
                  <a:t> = Expires withing 30 days</a:t>
                </a:r>
                <a:br>
                  <a:rPr lang="en-AU" b="0" dirty="0"/>
                </a:br>
                <a:r>
                  <a:rPr lang="en-AU" dirty="0">
                    <a:solidFill>
                      <a:srgbClr val="0070C0"/>
                    </a:solidFill>
                  </a:rPr>
                  <a:t>BLUE </a:t>
                </a:r>
                <a:r>
                  <a:rPr lang="en-AU" b="0" dirty="0"/>
                  <a:t>= Pending Status</a:t>
                </a:r>
                <a:br>
                  <a:rPr lang="en-AU" b="0" dirty="0"/>
                </a:br>
                <a:r>
                  <a:rPr lang="en-AU" dirty="0">
                    <a:solidFill>
                      <a:srgbClr val="FF0000"/>
                    </a:solidFill>
                  </a:rPr>
                  <a:t>RED </a:t>
                </a:r>
                <a:r>
                  <a:rPr lang="en-AU" b="0" dirty="0"/>
                  <a:t>= Expired</a:t>
                </a:r>
              </a:p>
              <a:p>
                <a:r>
                  <a:rPr lang="en-AU" b="0" dirty="0"/>
                  <a:t>Colour Status Icons are visible on multiple pages in the Client Portal, limited to Workers, Crews and Training Pages.</a:t>
                </a:r>
              </a:p>
            </p:txBody>
          </p:sp>
        </p:grpSp>
        <p:pic>
          <p:nvPicPr>
            <p:cNvPr id="13" name="Picture 12">
              <a:extLst>
                <a:ext uri="{FF2B5EF4-FFF2-40B4-BE49-F238E27FC236}">
                  <a16:creationId xmlns:a16="http://schemas.microsoft.com/office/drawing/2014/main" id="{B44FB415-C5BA-4DDF-8755-498BA3133649}"/>
                </a:ext>
              </a:extLst>
            </p:cNvPr>
            <p:cNvPicPr>
              <a:picLocks noChangeAspect="1"/>
            </p:cNvPicPr>
            <p:nvPr/>
          </p:nvPicPr>
          <p:blipFill>
            <a:blip r:embed="rId10"/>
            <a:stretch>
              <a:fillRect/>
            </a:stretch>
          </p:blipFill>
          <p:spPr>
            <a:xfrm>
              <a:off x="7793511" y="1753122"/>
              <a:ext cx="643370" cy="316412"/>
            </a:xfrm>
            <a:prstGeom prst="rect">
              <a:avLst/>
            </a:prstGeom>
          </p:spPr>
        </p:pic>
      </p:grpSp>
      <p:sp>
        <p:nvSpPr>
          <p:cNvPr id="23" name="TextBox 22">
            <a:extLst>
              <a:ext uri="{FF2B5EF4-FFF2-40B4-BE49-F238E27FC236}">
                <a16:creationId xmlns:a16="http://schemas.microsoft.com/office/drawing/2014/main" id="{D1073299-A895-472D-B9FB-73F3CDA0BAFF}"/>
              </a:ext>
            </a:extLst>
          </p:cNvPr>
          <p:cNvSpPr txBox="1"/>
          <p:nvPr/>
        </p:nvSpPr>
        <p:spPr>
          <a:xfrm>
            <a:off x="5737282" y="5309525"/>
            <a:ext cx="3212274" cy="738664"/>
          </a:xfrm>
          <a:prstGeom prst="rect">
            <a:avLst/>
          </a:prstGeom>
          <a:noFill/>
        </p:spPr>
        <p:txBody>
          <a:bodyPr wrap="square" rtlCol="0">
            <a:spAutoFit/>
          </a:bodyPr>
          <a:lstStyle>
            <a:defPPr>
              <a:defRPr lang="en-US"/>
            </a:defPPr>
            <a:lvl1pPr marL="171450" indent="-171450">
              <a:spcBef>
                <a:spcPts val="600"/>
              </a:spcBef>
              <a:spcAft>
                <a:spcPts val="600"/>
              </a:spcAft>
              <a:buClr>
                <a:srgbClr val="398EC5"/>
              </a:buClr>
              <a:buFont typeface="Wingdings" panose="05000000000000000000" pitchFamily="2" charset="2"/>
              <a:buChar char="§"/>
              <a:defRPr sz="1050" b="1">
                <a:solidFill>
                  <a:schemeClr val="tx1">
                    <a:lumMod val="50000"/>
                    <a:lumOff val="50000"/>
                  </a:schemeClr>
                </a:solidFill>
                <a:latin typeface="Lato" panose="020F0502020204030203" pitchFamily="34" charset="0"/>
              </a:defRPr>
            </a:lvl1pPr>
          </a:lstStyle>
          <a:p>
            <a:r>
              <a:rPr lang="en-AU" b="0" dirty="0"/>
              <a:t>The filter option appears on various pages. Click on each status icon to filter out unwanted Competencies, Roles, Access keys, to focus on the ones you need.</a:t>
            </a:r>
          </a:p>
        </p:txBody>
      </p:sp>
      <p:sp>
        <p:nvSpPr>
          <p:cNvPr id="22" name="TextBox 21">
            <a:extLst>
              <a:ext uri="{FF2B5EF4-FFF2-40B4-BE49-F238E27FC236}">
                <a16:creationId xmlns:a16="http://schemas.microsoft.com/office/drawing/2014/main" id="{1B714A30-A3F1-4027-9ED4-3409EFEC7978}"/>
              </a:ext>
            </a:extLst>
          </p:cNvPr>
          <p:cNvSpPr txBox="1"/>
          <p:nvPr/>
        </p:nvSpPr>
        <p:spPr>
          <a:xfrm>
            <a:off x="404295" y="5997810"/>
            <a:ext cx="5549842" cy="415498"/>
          </a:xfrm>
          <a:prstGeom prst="rect">
            <a:avLst/>
          </a:prstGeom>
          <a:noFill/>
        </p:spPr>
        <p:txBody>
          <a:bodyPr wrap="square" rtlCol="0">
            <a:spAutoFit/>
          </a:bodyPr>
          <a:lstStyle>
            <a:defPPr>
              <a:defRPr lang="en-US"/>
            </a:defPPr>
            <a:lvl1pPr marL="171450" indent="-171450">
              <a:spcBef>
                <a:spcPts val="600"/>
              </a:spcBef>
              <a:spcAft>
                <a:spcPts val="600"/>
              </a:spcAft>
              <a:buClr>
                <a:srgbClr val="398EC5"/>
              </a:buClr>
              <a:buFont typeface="Wingdings" panose="05000000000000000000" pitchFamily="2" charset="2"/>
              <a:buChar char="§"/>
              <a:defRPr sz="1050" b="1">
                <a:solidFill>
                  <a:schemeClr val="tx1">
                    <a:lumMod val="50000"/>
                    <a:lumOff val="50000"/>
                  </a:schemeClr>
                </a:solidFill>
                <a:latin typeface="Lato" panose="020F0502020204030203" pitchFamily="34" charset="0"/>
              </a:defRPr>
            </a:lvl1pPr>
          </a:lstStyle>
          <a:p>
            <a:r>
              <a:rPr lang="en-AU" b="0" dirty="0"/>
              <a:t>The Search option allows you to type in letters or words to start filtering out unwanted items. Can be used in conjunction with the Status filter. </a:t>
            </a:r>
          </a:p>
        </p:txBody>
      </p:sp>
      <p:sp>
        <p:nvSpPr>
          <p:cNvPr id="11" name="Slide Number Placeholder 10">
            <a:extLst>
              <a:ext uri="{FF2B5EF4-FFF2-40B4-BE49-F238E27FC236}">
                <a16:creationId xmlns:a16="http://schemas.microsoft.com/office/drawing/2014/main" id="{63790F6C-001B-47B8-A135-D8CD934C4D78}"/>
              </a:ext>
            </a:extLst>
          </p:cNvPr>
          <p:cNvSpPr>
            <a:spLocks noGrp="1"/>
          </p:cNvSpPr>
          <p:nvPr>
            <p:ph type="sldNum" sz="quarter" idx="12"/>
          </p:nvPr>
        </p:nvSpPr>
        <p:spPr>
          <a:xfrm>
            <a:off x="-1431082" y="6434983"/>
            <a:ext cx="2057400" cy="365125"/>
          </a:xfrm>
        </p:spPr>
        <p:txBody>
          <a:bodyPr/>
          <a:lstStyle/>
          <a:p>
            <a:fld id="{6DBC3F89-7668-1540-AD5C-795EA2E32FF8}" type="slidenum">
              <a:rPr lang="en-US" smtClean="0"/>
              <a:t>4</a:t>
            </a:fld>
            <a:endParaRPr lang="en-US" dirty="0"/>
          </a:p>
        </p:txBody>
      </p:sp>
      <p:pic>
        <p:nvPicPr>
          <p:cNvPr id="10" name="Picture 9">
            <a:extLst>
              <a:ext uri="{FF2B5EF4-FFF2-40B4-BE49-F238E27FC236}">
                <a16:creationId xmlns:a16="http://schemas.microsoft.com/office/drawing/2014/main" id="{FD3205B2-FC33-4D83-9CD8-88A47CA2B1CF}"/>
              </a:ext>
            </a:extLst>
          </p:cNvPr>
          <p:cNvPicPr>
            <a:picLocks noChangeAspect="1"/>
          </p:cNvPicPr>
          <p:nvPr/>
        </p:nvPicPr>
        <p:blipFill>
          <a:blip r:embed="rId11"/>
          <a:stretch>
            <a:fillRect/>
          </a:stretch>
        </p:blipFill>
        <p:spPr>
          <a:xfrm>
            <a:off x="537690" y="3678645"/>
            <a:ext cx="3212274" cy="1538885"/>
          </a:xfrm>
          <a:prstGeom prst="rect">
            <a:avLst/>
          </a:prstGeom>
          <a:effectLst>
            <a:outerShdw blurRad="63500" sx="102000" sy="102000" algn="ctr" rotWithShape="0">
              <a:prstClr val="black">
                <a:alpha val="40000"/>
              </a:prstClr>
            </a:outerShdw>
          </a:effectLst>
        </p:spPr>
      </p:pic>
      <p:sp>
        <p:nvSpPr>
          <p:cNvPr id="26" name="TextBox 25">
            <a:extLst>
              <a:ext uri="{FF2B5EF4-FFF2-40B4-BE49-F238E27FC236}">
                <a16:creationId xmlns:a16="http://schemas.microsoft.com/office/drawing/2014/main" id="{DB83D3F3-1660-40E9-ACAD-0D43A29373D4}"/>
              </a:ext>
            </a:extLst>
          </p:cNvPr>
          <p:cNvSpPr txBox="1"/>
          <p:nvPr/>
        </p:nvSpPr>
        <p:spPr>
          <a:xfrm>
            <a:off x="3822585" y="2972233"/>
            <a:ext cx="4832823" cy="833562"/>
          </a:xfrm>
          <a:prstGeom prst="rect">
            <a:avLst/>
          </a:prstGeom>
          <a:noFill/>
        </p:spPr>
        <p:txBody>
          <a:bodyPr wrap="square" rtlCol="0">
            <a:spAutoFit/>
          </a:bodyPr>
          <a:lstStyle>
            <a:defPPr>
              <a:defRPr lang="en-US"/>
            </a:defPPr>
            <a:lvl1pPr marL="171450" indent="-171450">
              <a:spcBef>
                <a:spcPts val="600"/>
              </a:spcBef>
              <a:spcAft>
                <a:spcPts val="600"/>
              </a:spcAft>
              <a:buClr>
                <a:srgbClr val="398EC5"/>
              </a:buClr>
              <a:buFont typeface="Wingdings" panose="05000000000000000000" pitchFamily="2" charset="2"/>
              <a:buChar char="§"/>
              <a:defRPr sz="1050" b="1">
                <a:solidFill>
                  <a:schemeClr val="tx1">
                    <a:lumMod val="50000"/>
                    <a:lumOff val="50000"/>
                  </a:schemeClr>
                </a:solidFill>
                <a:latin typeface="Lato" panose="020F0502020204030203" pitchFamily="34" charset="0"/>
              </a:defRPr>
            </a:lvl1pPr>
          </a:lstStyle>
          <a:p>
            <a:pPr>
              <a:spcBef>
                <a:spcPts val="500"/>
              </a:spcBef>
              <a:spcAft>
                <a:spcPts val="500"/>
              </a:spcAft>
            </a:pPr>
            <a:r>
              <a:rPr lang="en-AU" b="0" dirty="0"/>
              <a:t>Down Arrow can change Realm/Site if you have access. </a:t>
            </a:r>
          </a:p>
          <a:p>
            <a:pPr>
              <a:spcBef>
                <a:spcPts val="500"/>
              </a:spcBef>
              <a:spcAft>
                <a:spcPts val="500"/>
              </a:spcAft>
            </a:pPr>
            <a:r>
              <a:rPr lang="en-AU" b="0" dirty="0"/>
              <a:t>User will open your Client Portal Profile and show current version</a:t>
            </a:r>
          </a:p>
          <a:p>
            <a:pPr>
              <a:spcBef>
                <a:spcPts val="500"/>
              </a:spcBef>
              <a:spcAft>
                <a:spcPts val="500"/>
              </a:spcAft>
            </a:pPr>
            <a:r>
              <a:rPr lang="en-AU" b="0" dirty="0"/>
              <a:t>Cog shows Batch Jobs Module for those with Bulk Add Permissions </a:t>
            </a:r>
          </a:p>
        </p:txBody>
      </p:sp>
      <p:pic>
        <p:nvPicPr>
          <p:cNvPr id="17" name="Picture 16">
            <a:extLst>
              <a:ext uri="{FF2B5EF4-FFF2-40B4-BE49-F238E27FC236}">
                <a16:creationId xmlns:a16="http://schemas.microsoft.com/office/drawing/2014/main" id="{B3253DAB-402D-4235-BC1C-7994473F8DD3}"/>
              </a:ext>
            </a:extLst>
          </p:cNvPr>
          <p:cNvPicPr>
            <a:picLocks noChangeAspect="1"/>
          </p:cNvPicPr>
          <p:nvPr/>
        </p:nvPicPr>
        <p:blipFill>
          <a:blip r:embed="rId12"/>
          <a:stretch>
            <a:fillRect/>
          </a:stretch>
        </p:blipFill>
        <p:spPr>
          <a:xfrm>
            <a:off x="456938" y="2990816"/>
            <a:ext cx="3349835" cy="296118"/>
          </a:xfrm>
          <a:prstGeom prst="rect">
            <a:avLst/>
          </a:prstGeom>
          <a:effectLst>
            <a:outerShdw blurRad="63500" sx="102000" sy="102000" algn="ctr" rotWithShape="0">
              <a:prstClr val="black">
                <a:alpha val="40000"/>
              </a:prstClr>
            </a:outerShdw>
          </a:effectLst>
        </p:spPr>
      </p:pic>
      <p:sp>
        <p:nvSpPr>
          <p:cNvPr id="28" name="TextBox 27">
            <a:extLst>
              <a:ext uri="{FF2B5EF4-FFF2-40B4-BE49-F238E27FC236}">
                <a16:creationId xmlns:a16="http://schemas.microsoft.com/office/drawing/2014/main" id="{3DB7177A-AB46-4B5B-A38A-F0C053F5BA9A}"/>
              </a:ext>
            </a:extLst>
          </p:cNvPr>
          <p:cNvSpPr txBox="1"/>
          <p:nvPr/>
        </p:nvSpPr>
        <p:spPr>
          <a:xfrm>
            <a:off x="404295" y="3286934"/>
            <a:ext cx="4832823" cy="253916"/>
          </a:xfrm>
          <a:prstGeom prst="rect">
            <a:avLst/>
          </a:prstGeom>
          <a:noFill/>
        </p:spPr>
        <p:txBody>
          <a:bodyPr wrap="square" rtlCol="0">
            <a:spAutoFit/>
          </a:bodyPr>
          <a:lstStyle>
            <a:defPPr>
              <a:defRPr lang="en-US"/>
            </a:defPPr>
            <a:lvl1pPr marL="171450" indent="-171450">
              <a:spcBef>
                <a:spcPts val="600"/>
              </a:spcBef>
              <a:spcAft>
                <a:spcPts val="600"/>
              </a:spcAft>
              <a:buClr>
                <a:srgbClr val="398EC5"/>
              </a:buClr>
              <a:buFont typeface="Wingdings" panose="05000000000000000000" pitchFamily="2" charset="2"/>
              <a:buChar char="§"/>
              <a:defRPr sz="1050" b="1">
                <a:solidFill>
                  <a:schemeClr val="tx1">
                    <a:lumMod val="50000"/>
                    <a:lumOff val="50000"/>
                  </a:schemeClr>
                </a:solidFill>
                <a:latin typeface="Lato" panose="020F0502020204030203" pitchFamily="34" charset="0"/>
              </a:defRPr>
            </a:lvl1pPr>
          </a:lstStyle>
          <a:p>
            <a:r>
              <a:rPr lang="en-AU" b="0" dirty="0"/>
              <a:t>Dashboard Returns you to the Pegasus Gateway</a:t>
            </a:r>
          </a:p>
        </p:txBody>
      </p:sp>
    </p:spTree>
    <p:custDataLst>
      <p:tags r:id="rId1"/>
    </p:custDataLst>
    <p:extLst>
      <p:ext uri="{BB962C8B-B14F-4D97-AF65-F5344CB8AC3E}">
        <p14:creationId xmlns:p14="http://schemas.microsoft.com/office/powerpoint/2010/main" val="7388230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267548"/>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To view current Logged in Workers, click “Onsite Now”</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Lists all workers logged in at site. Employees, Contractors and Visitors</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Shows fatigue status indicator </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Shows Attendance field  - details logpoint information and time of login.</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Viewing Worker Profiles – Onsite Now</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923330"/>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Can click on Worker profile in Onsite Now to view that Workers Profile in Full</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If navigating workers onsite of Onsite Now, will also display Icon showing if they are currently logged in. </a:t>
            </a:r>
          </a:p>
        </p:txBody>
      </p:sp>
      <p:pic>
        <p:nvPicPr>
          <p:cNvPr id="7" name="Picture 6">
            <a:extLst>
              <a:ext uri="{FF2B5EF4-FFF2-40B4-BE49-F238E27FC236}">
                <a16:creationId xmlns:a16="http://schemas.microsoft.com/office/drawing/2014/main" id="{BBD667EB-64F4-47CE-B368-D2136D243479}"/>
              </a:ext>
            </a:extLst>
          </p:cNvPr>
          <p:cNvPicPr>
            <a:picLocks noChangeAspect="1"/>
          </p:cNvPicPr>
          <p:nvPr/>
        </p:nvPicPr>
        <p:blipFill>
          <a:blip r:embed="rId4"/>
          <a:stretch>
            <a:fillRect/>
          </a:stretch>
        </p:blipFill>
        <p:spPr>
          <a:xfrm>
            <a:off x="883815" y="4943978"/>
            <a:ext cx="1143890" cy="1618429"/>
          </a:xfrm>
          <a:prstGeom prst="rect">
            <a:avLst/>
          </a:prstGeom>
          <a:effectLst>
            <a:outerShdw blurRad="63500" sx="102000" sy="102000" algn="ctr" rotWithShape="0">
              <a:prstClr val="black">
                <a:alpha val="40000"/>
              </a:prstClr>
            </a:outerShdw>
          </a:effectLst>
        </p:spPr>
      </p:pic>
      <p:pic>
        <p:nvPicPr>
          <p:cNvPr id="8" name="Picture 7">
            <a:extLst>
              <a:ext uri="{FF2B5EF4-FFF2-40B4-BE49-F238E27FC236}">
                <a16:creationId xmlns:a16="http://schemas.microsoft.com/office/drawing/2014/main" id="{41C5A72D-1CFF-44D3-8163-3ACAE2B78D60}"/>
              </a:ext>
            </a:extLst>
          </p:cNvPr>
          <p:cNvPicPr>
            <a:picLocks noChangeAspect="1"/>
          </p:cNvPicPr>
          <p:nvPr/>
        </p:nvPicPr>
        <p:blipFill>
          <a:blip r:embed="rId5"/>
          <a:stretch>
            <a:fillRect/>
          </a:stretch>
        </p:blipFill>
        <p:spPr>
          <a:xfrm>
            <a:off x="2095382" y="3725199"/>
            <a:ext cx="3370298" cy="3065603"/>
          </a:xfrm>
          <a:prstGeom prst="rect">
            <a:avLst/>
          </a:prstGeom>
          <a:effectLst>
            <a:outerShdw blurRad="63500" sx="102000" sy="102000" algn="ctr" rotWithShape="0">
              <a:prstClr val="black">
                <a:alpha val="40000"/>
              </a:prstClr>
            </a:outerShdw>
          </a:effectLst>
        </p:spPr>
      </p:pic>
      <p:pic>
        <p:nvPicPr>
          <p:cNvPr id="10" name="Picture 9">
            <a:extLst>
              <a:ext uri="{FF2B5EF4-FFF2-40B4-BE49-F238E27FC236}">
                <a16:creationId xmlns:a16="http://schemas.microsoft.com/office/drawing/2014/main" id="{BE08156B-DA2F-4AD9-9B08-89284566FA26}"/>
              </a:ext>
            </a:extLst>
          </p:cNvPr>
          <p:cNvPicPr>
            <a:picLocks noChangeAspect="1"/>
          </p:cNvPicPr>
          <p:nvPr/>
        </p:nvPicPr>
        <p:blipFill>
          <a:blip r:embed="rId6"/>
          <a:stretch>
            <a:fillRect/>
          </a:stretch>
        </p:blipFill>
        <p:spPr>
          <a:xfrm>
            <a:off x="5008654" y="2744113"/>
            <a:ext cx="3251531" cy="3538125"/>
          </a:xfrm>
          <a:prstGeom prst="rect">
            <a:avLst/>
          </a:prstGeom>
          <a:effectLst>
            <a:outerShdw blurRad="63500" sx="102000" sy="102000" algn="ctr" rotWithShape="0">
              <a:prstClr val="black">
                <a:alpha val="40000"/>
              </a:prstClr>
            </a:outerShdw>
          </a:effectLst>
        </p:spPr>
      </p:pic>
      <p:pic>
        <p:nvPicPr>
          <p:cNvPr id="18" name="Picture 17">
            <a:extLst>
              <a:ext uri="{FF2B5EF4-FFF2-40B4-BE49-F238E27FC236}">
                <a16:creationId xmlns:a16="http://schemas.microsoft.com/office/drawing/2014/main" id="{E5CF185B-621D-4C88-974E-485074EC3DF6}"/>
              </a:ext>
            </a:extLst>
          </p:cNvPr>
          <p:cNvPicPr>
            <a:picLocks noChangeAspect="1"/>
          </p:cNvPicPr>
          <p:nvPr/>
        </p:nvPicPr>
        <p:blipFill>
          <a:blip r:embed="rId7"/>
          <a:stretch>
            <a:fillRect/>
          </a:stretch>
        </p:blipFill>
        <p:spPr>
          <a:xfrm rot="6239993" flipH="1" flipV="1">
            <a:off x="1684569" y="5444823"/>
            <a:ext cx="686271" cy="718364"/>
          </a:xfrm>
          <a:prstGeom prst="rect">
            <a:avLst/>
          </a:prstGeom>
        </p:spPr>
      </p:pic>
      <p:sp>
        <p:nvSpPr>
          <p:cNvPr id="2" name="Slide Number Placeholder 1">
            <a:extLst>
              <a:ext uri="{FF2B5EF4-FFF2-40B4-BE49-F238E27FC236}">
                <a16:creationId xmlns:a16="http://schemas.microsoft.com/office/drawing/2014/main" id="{3CF463F9-0BA9-4842-BAE7-0D540EB102A2}"/>
              </a:ext>
            </a:extLst>
          </p:cNvPr>
          <p:cNvSpPr>
            <a:spLocks noGrp="1"/>
          </p:cNvSpPr>
          <p:nvPr>
            <p:ph type="sldNum" sz="quarter" idx="12"/>
          </p:nvPr>
        </p:nvSpPr>
        <p:spPr>
          <a:xfrm>
            <a:off x="-1403400" y="6439529"/>
            <a:ext cx="2057400" cy="365125"/>
          </a:xfrm>
        </p:spPr>
        <p:txBody>
          <a:bodyPr/>
          <a:lstStyle/>
          <a:p>
            <a:fld id="{6DBC3F89-7668-1540-AD5C-795EA2E32FF8}" type="slidenum">
              <a:rPr lang="en-US" smtClean="0"/>
              <a:t>40</a:t>
            </a:fld>
            <a:endParaRPr lang="en-US"/>
          </a:p>
        </p:txBody>
      </p:sp>
    </p:spTree>
    <p:custDataLst>
      <p:tags r:id="rId1"/>
    </p:custDataLst>
    <p:extLst>
      <p:ext uri="{BB962C8B-B14F-4D97-AF65-F5344CB8AC3E}">
        <p14:creationId xmlns:p14="http://schemas.microsoft.com/office/powerpoint/2010/main" val="41378355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44CC7020-BFB7-4E44-B36D-75510D667AEC}"/>
              </a:ext>
            </a:extLst>
          </p:cNvPr>
          <p:cNvGrpSpPr/>
          <p:nvPr/>
        </p:nvGrpSpPr>
        <p:grpSpPr>
          <a:xfrm>
            <a:off x="3782806" y="1715147"/>
            <a:ext cx="419739" cy="1056988"/>
            <a:chOff x="4309368" y="2773655"/>
            <a:chExt cx="315599" cy="835794"/>
          </a:xfrm>
        </p:grpSpPr>
        <p:pic>
          <p:nvPicPr>
            <p:cNvPr id="4" name="Picture 3">
              <a:extLst>
                <a:ext uri="{FF2B5EF4-FFF2-40B4-BE49-F238E27FC236}">
                  <a16:creationId xmlns:a16="http://schemas.microsoft.com/office/drawing/2014/main" id="{786AF37F-E4A9-4C50-9240-AF6AF55BDCF0}"/>
                </a:ext>
              </a:extLst>
            </p:cNvPr>
            <p:cNvPicPr>
              <a:picLocks noChangeAspect="1"/>
            </p:cNvPicPr>
            <p:nvPr/>
          </p:nvPicPr>
          <p:blipFill>
            <a:blip r:embed="rId3"/>
            <a:stretch>
              <a:fillRect/>
            </a:stretch>
          </p:blipFill>
          <p:spPr>
            <a:xfrm>
              <a:off x="4339699" y="3051175"/>
              <a:ext cx="280752" cy="280752"/>
            </a:xfrm>
            <a:prstGeom prst="rect">
              <a:avLst/>
            </a:prstGeom>
          </p:spPr>
        </p:pic>
        <p:pic>
          <p:nvPicPr>
            <p:cNvPr id="13" name="Picture 12">
              <a:extLst>
                <a:ext uri="{FF2B5EF4-FFF2-40B4-BE49-F238E27FC236}">
                  <a16:creationId xmlns:a16="http://schemas.microsoft.com/office/drawing/2014/main" id="{283F22DF-1445-483F-B5BB-4AC474451E0E}"/>
                </a:ext>
              </a:extLst>
            </p:cNvPr>
            <p:cNvPicPr>
              <a:picLocks noChangeAspect="1"/>
            </p:cNvPicPr>
            <p:nvPr/>
          </p:nvPicPr>
          <p:blipFill>
            <a:blip r:embed="rId4"/>
            <a:stretch>
              <a:fillRect/>
            </a:stretch>
          </p:blipFill>
          <p:spPr>
            <a:xfrm>
              <a:off x="4309368" y="2773655"/>
              <a:ext cx="308827" cy="280751"/>
            </a:xfrm>
            <a:prstGeom prst="rect">
              <a:avLst/>
            </a:prstGeom>
          </p:spPr>
        </p:pic>
        <p:pic>
          <p:nvPicPr>
            <p:cNvPr id="14" name="Picture 13">
              <a:extLst>
                <a:ext uri="{FF2B5EF4-FFF2-40B4-BE49-F238E27FC236}">
                  <a16:creationId xmlns:a16="http://schemas.microsoft.com/office/drawing/2014/main" id="{5A4EAEEF-D9CA-41AA-9A48-2D637ADF1116}"/>
                </a:ext>
              </a:extLst>
            </p:cNvPr>
            <p:cNvPicPr>
              <a:picLocks noChangeAspect="1"/>
            </p:cNvPicPr>
            <p:nvPr/>
          </p:nvPicPr>
          <p:blipFill>
            <a:blip r:embed="rId5"/>
            <a:stretch>
              <a:fillRect/>
            </a:stretch>
          </p:blipFill>
          <p:spPr>
            <a:xfrm>
              <a:off x="4330175" y="3328696"/>
              <a:ext cx="294792" cy="280753"/>
            </a:xfrm>
            <a:prstGeom prst="rect">
              <a:avLst/>
            </a:prstGeom>
          </p:spPr>
        </p:pic>
      </p:grpSp>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208703" cy="2267548"/>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A filter is available above the list of Workers Onsite Now.</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Can use filter to show only those logged in - Under 12 Hour Fatigue Limit (Green)</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Those in Warning State From 12 hours to 13hrs 59 Minutes (Amber)</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Or Overstayers - Over 14 Hours (Red)</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Viewing Worker Profiles – Onsite Now</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2400657"/>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If viewing an Onsite Now worker on another screen, it shows the  same Status and Attendance fields while they are still logged in.</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Green = Under Site Fatigue Limit</a:t>
            </a:r>
            <a:br>
              <a:rPr lang="en-AU" sz="1100" dirty="0">
                <a:solidFill>
                  <a:schemeClr val="tx1">
                    <a:lumMod val="50000"/>
                    <a:lumOff val="50000"/>
                  </a:schemeClr>
                </a:solidFill>
                <a:latin typeface="Lato" panose="020F0502020204030203" pitchFamily="34" charset="0"/>
              </a:rPr>
            </a:br>
            <a:br>
              <a:rPr lang="en-AU" sz="1100" dirty="0">
                <a:solidFill>
                  <a:schemeClr val="tx1">
                    <a:lumMod val="50000"/>
                    <a:lumOff val="50000"/>
                  </a:schemeClr>
                </a:solidFill>
                <a:latin typeface="Lato" panose="020F0502020204030203" pitchFamily="34" charset="0"/>
              </a:rPr>
            </a:br>
            <a:r>
              <a:rPr lang="en-AU" sz="1100" dirty="0">
                <a:solidFill>
                  <a:schemeClr val="tx1">
                    <a:lumMod val="50000"/>
                    <a:lumOff val="50000"/>
                  </a:schemeClr>
                </a:solidFill>
                <a:latin typeface="Lato" panose="020F0502020204030203" pitchFamily="34" charset="0"/>
              </a:rPr>
              <a:t>Amber = Approaching withing 2 hours of Site Fatigue Limit</a:t>
            </a:r>
            <a:br>
              <a:rPr lang="en-AU" sz="1100" dirty="0">
                <a:solidFill>
                  <a:schemeClr val="tx1">
                    <a:lumMod val="50000"/>
                    <a:lumOff val="50000"/>
                  </a:schemeClr>
                </a:solidFill>
                <a:latin typeface="Lato" panose="020F0502020204030203" pitchFamily="34" charset="0"/>
              </a:rPr>
            </a:br>
            <a:br>
              <a:rPr lang="en-AU" sz="1100" dirty="0">
                <a:solidFill>
                  <a:schemeClr val="tx1">
                    <a:lumMod val="50000"/>
                    <a:lumOff val="50000"/>
                  </a:schemeClr>
                </a:solidFill>
                <a:latin typeface="Lato" panose="020F0502020204030203" pitchFamily="34" charset="0"/>
              </a:rPr>
            </a:br>
            <a:r>
              <a:rPr lang="en-AU" sz="1100" dirty="0">
                <a:solidFill>
                  <a:schemeClr val="tx1">
                    <a:lumMod val="50000"/>
                    <a:lumOff val="50000"/>
                  </a:schemeClr>
                </a:solidFill>
                <a:latin typeface="Lato" panose="020F0502020204030203" pitchFamily="34" charset="0"/>
              </a:rPr>
              <a:t>Red = Over Site Fatigue Limit</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Typical Site Fatigue limit is set at 14 hours.</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Icon visible in other Worker screens while navigating Client Portal</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Number of workers in each fatigue level also shown in brackets</a:t>
            </a:r>
          </a:p>
        </p:txBody>
      </p:sp>
      <p:pic>
        <p:nvPicPr>
          <p:cNvPr id="7" name="Picture 6">
            <a:extLst>
              <a:ext uri="{FF2B5EF4-FFF2-40B4-BE49-F238E27FC236}">
                <a16:creationId xmlns:a16="http://schemas.microsoft.com/office/drawing/2014/main" id="{BBD667EB-64F4-47CE-B368-D2136D243479}"/>
              </a:ext>
            </a:extLst>
          </p:cNvPr>
          <p:cNvPicPr>
            <a:picLocks noChangeAspect="1"/>
          </p:cNvPicPr>
          <p:nvPr/>
        </p:nvPicPr>
        <p:blipFill>
          <a:blip r:embed="rId7"/>
          <a:stretch>
            <a:fillRect/>
          </a:stretch>
        </p:blipFill>
        <p:spPr>
          <a:xfrm>
            <a:off x="1455759" y="4943978"/>
            <a:ext cx="1143890" cy="1618429"/>
          </a:xfrm>
          <a:prstGeom prst="rect">
            <a:avLst/>
          </a:prstGeom>
          <a:effectLst>
            <a:outerShdw blurRad="63500" sx="102000" sy="102000" algn="ctr" rotWithShape="0">
              <a:prstClr val="black">
                <a:alpha val="40000"/>
              </a:prstClr>
            </a:outerShdw>
          </a:effectLst>
        </p:spPr>
      </p:pic>
      <p:sp>
        <p:nvSpPr>
          <p:cNvPr id="2" name="Slide Number Placeholder 1">
            <a:extLst>
              <a:ext uri="{FF2B5EF4-FFF2-40B4-BE49-F238E27FC236}">
                <a16:creationId xmlns:a16="http://schemas.microsoft.com/office/drawing/2014/main" id="{3CF463F9-0BA9-4842-BAE7-0D540EB102A2}"/>
              </a:ext>
            </a:extLst>
          </p:cNvPr>
          <p:cNvSpPr>
            <a:spLocks noGrp="1"/>
          </p:cNvSpPr>
          <p:nvPr>
            <p:ph type="sldNum" sz="quarter" idx="12"/>
          </p:nvPr>
        </p:nvSpPr>
        <p:spPr>
          <a:xfrm>
            <a:off x="-1403400" y="6439529"/>
            <a:ext cx="2057400" cy="365125"/>
          </a:xfrm>
        </p:spPr>
        <p:txBody>
          <a:bodyPr/>
          <a:lstStyle/>
          <a:p>
            <a:fld id="{6DBC3F89-7668-1540-AD5C-795EA2E32FF8}" type="slidenum">
              <a:rPr lang="en-US" smtClean="0"/>
              <a:t>41</a:t>
            </a:fld>
            <a:endParaRPr lang="en-US"/>
          </a:p>
        </p:txBody>
      </p:sp>
      <p:pic>
        <p:nvPicPr>
          <p:cNvPr id="10" name="Picture 9">
            <a:extLst>
              <a:ext uri="{FF2B5EF4-FFF2-40B4-BE49-F238E27FC236}">
                <a16:creationId xmlns:a16="http://schemas.microsoft.com/office/drawing/2014/main" id="{4F2E1FD2-FECA-4AF1-AC9A-8E48AD56AA9E}"/>
              </a:ext>
            </a:extLst>
          </p:cNvPr>
          <p:cNvPicPr>
            <a:picLocks noChangeAspect="1"/>
          </p:cNvPicPr>
          <p:nvPr/>
        </p:nvPicPr>
        <p:blipFill>
          <a:blip r:embed="rId8"/>
          <a:stretch>
            <a:fillRect/>
          </a:stretch>
        </p:blipFill>
        <p:spPr>
          <a:xfrm>
            <a:off x="2784420" y="3963365"/>
            <a:ext cx="5195403" cy="2486106"/>
          </a:xfrm>
          <a:prstGeom prst="rect">
            <a:avLst/>
          </a:prstGeom>
          <a:effectLst>
            <a:outerShdw blurRad="63500" sx="102000" sy="102000" algn="ctr" rotWithShape="0">
              <a:prstClr val="black">
                <a:alpha val="40000"/>
              </a:prstClr>
            </a:outerShdw>
          </a:effectLst>
        </p:spPr>
      </p:pic>
      <p:pic>
        <p:nvPicPr>
          <p:cNvPr id="18" name="Picture 17">
            <a:extLst>
              <a:ext uri="{FF2B5EF4-FFF2-40B4-BE49-F238E27FC236}">
                <a16:creationId xmlns:a16="http://schemas.microsoft.com/office/drawing/2014/main" id="{E5CF185B-621D-4C88-974E-485074EC3DF6}"/>
              </a:ext>
            </a:extLst>
          </p:cNvPr>
          <p:cNvPicPr>
            <a:picLocks noChangeAspect="1"/>
          </p:cNvPicPr>
          <p:nvPr/>
        </p:nvPicPr>
        <p:blipFill>
          <a:blip r:embed="rId9"/>
          <a:stretch>
            <a:fillRect/>
          </a:stretch>
        </p:blipFill>
        <p:spPr>
          <a:xfrm rot="6239993" flipH="1" flipV="1">
            <a:off x="2365781" y="5444823"/>
            <a:ext cx="686271" cy="718364"/>
          </a:xfrm>
          <a:prstGeom prst="rect">
            <a:avLst/>
          </a:prstGeom>
        </p:spPr>
      </p:pic>
    </p:spTree>
    <p:custDataLst>
      <p:tags r:id="rId1"/>
    </p:custDataLst>
    <p:extLst>
      <p:ext uri="{BB962C8B-B14F-4D97-AF65-F5344CB8AC3E}">
        <p14:creationId xmlns:p14="http://schemas.microsoft.com/office/powerpoint/2010/main" val="10331500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208703" cy="3160100"/>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When viewing a worker profile, the “Log Out” option is visible if the worker is currently logged in at site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“Log Out” also appears in Onsite Now page when viewing a worker</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To action a </a:t>
            </a:r>
            <a:r>
              <a:rPr lang="en-AU" sz="1400" b="1">
                <a:solidFill>
                  <a:prstClr val="white"/>
                </a:solidFill>
                <a:latin typeface="Lato" panose="020F0502020204030203" pitchFamily="34" charset="0"/>
                <a:cs typeface="Times New Roman" panose="02020603050405020304" pitchFamily="18" charset="0"/>
              </a:rPr>
              <a:t>worker, Click </a:t>
            </a:r>
            <a:r>
              <a:rPr lang="en-AU" sz="1400" b="1" dirty="0">
                <a:solidFill>
                  <a:prstClr val="white"/>
                </a:solidFill>
                <a:latin typeface="Lato" panose="020F0502020204030203" pitchFamily="34" charset="0"/>
                <a:cs typeface="Times New Roman" panose="02020603050405020304" pitchFamily="18" charset="0"/>
              </a:rPr>
              <a:t>on “Log Out”</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Enter in any mandatory field items</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Yes when asked are you sure.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Worker is the logged out of site.</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Viewing Worker Profiles – Log Off Worker</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1892826"/>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Only appears if have the user right “ can Log persons in and out”</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Will need to give reason before able to apply the logout</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Will record the person making the logout in admin notes for later review.</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Once logged out, worker will no longer appear in onsite now reports until they log back in.</a:t>
            </a:r>
          </a:p>
          <a:p>
            <a:pPr marL="171450" indent="-171450">
              <a:spcBef>
                <a:spcPts val="600"/>
              </a:spcBef>
              <a:spcAft>
                <a:spcPts val="600"/>
              </a:spcAft>
              <a:buClr>
                <a:schemeClr val="accent1"/>
              </a:buClr>
              <a:buFont typeface="Arial" panose="020B0604020202020204" pitchFamily="34" charset="0"/>
              <a:buChar char="•"/>
            </a:pPr>
            <a:endParaRPr lang="en-AU" sz="1100" dirty="0">
              <a:solidFill>
                <a:schemeClr val="tx1">
                  <a:lumMod val="50000"/>
                  <a:lumOff val="50000"/>
                </a:schemeClr>
              </a:solidFill>
              <a:latin typeface="Lato" panose="020F0502020204030203" pitchFamily="34" charset="0"/>
            </a:endParaRPr>
          </a:p>
        </p:txBody>
      </p:sp>
      <p:sp>
        <p:nvSpPr>
          <p:cNvPr id="2" name="Slide Number Placeholder 1">
            <a:extLst>
              <a:ext uri="{FF2B5EF4-FFF2-40B4-BE49-F238E27FC236}">
                <a16:creationId xmlns:a16="http://schemas.microsoft.com/office/drawing/2014/main" id="{3CF463F9-0BA9-4842-BAE7-0D540EB102A2}"/>
              </a:ext>
            </a:extLst>
          </p:cNvPr>
          <p:cNvSpPr>
            <a:spLocks noGrp="1"/>
          </p:cNvSpPr>
          <p:nvPr>
            <p:ph type="sldNum" sz="quarter" idx="12"/>
          </p:nvPr>
        </p:nvSpPr>
        <p:spPr>
          <a:xfrm>
            <a:off x="-1403400" y="6439529"/>
            <a:ext cx="2057400" cy="365125"/>
          </a:xfrm>
        </p:spPr>
        <p:txBody>
          <a:bodyPr/>
          <a:lstStyle/>
          <a:p>
            <a:fld id="{6DBC3F89-7668-1540-AD5C-795EA2E32FF8}" type="slidenum">
              <a:rPr lang="en-US" smtClean="0"/>
              <a:t>42</a:t>
            </a:fld>
            <a:endParaRPr lang="en-US"/>
          </a:p>
        </p:txBody>
      </p:sp>
      <p:pic>
        <p:nvPicPr>
          <p:cNvPr id="3" name="Picture 2">
            <a:extLst>
              <a:ext uri="{FF2B5EF4-FFF2-40B4-BE49-F238E27FC236}">
                <a16:creationId xmlns:a16="http://schemas.microsoft.com/office/drawing/2014/main" id="{09A2F22C-0759-451F-97EE-E8ADD6E75B83}"/>
              </a:ext>
            </a:extLst>
          </p:cNvPr>
          <p:cNvPicPr>
            <a:picLocks noChangeAspect="1"/>
          </p:cNvPicPr>
          <p:nvPr/>
        </p:nvPicPr>
        <p:blipFill>
          <a:blip r:embed="rId4"/>
          <a:stretch>
            <a:fillRect/>
          </a:stretch>
        </p:blipFill>
        <p:spPr>
          <a:xfrm>
            <a:off x="626319" y="4610441"/>
            <a:ext cx="4327703" cy="1719720"/>
          </a:xfrm>
          <a:prstGeom prst="rect">
            <a:avLst/>
          </a:prstGeom>
          <a:effectLst>
            <a:outerShdw blurRad="63500" sx="102000" sy="102000" algn="ctr" rotWithShape="0">
              <a:prstClr val="black">
                <a:alpha val="40000"/>
              </a:prstClr>
            </a:outerShdw>
          </a:effectLst>
        </p:spPr>
      </p:pic>
      <p:pic>
        <p:nvPicPr>
          <p:cNvPr id="10" name="Picture 9">
            <a:extLst>
              <a:ext uri="{FF2B5EF4-FFF2-40B4-BE49-F238E27FC236}">
                <a16:creationId xmlns:a16="http://schemas.microsoft.com/office/drawing/2014/main" id="{F8A5E7A2-C720-48F5-A212-621D0A25A1D0}"/>
              </a:ext>
            </a:extLst>
          </p:cNvPr>
          <p:cNvPicPr>
            <a:picLocks noChangeAspect="1"/>
          </p:cNvPicPr>
          <p:nvPr/>
        </p:nvPicPr>
        <p:blipFill>
          <a:blip r:embed="rId5"/>
          <a:stretch>
            <a:fillRect/>
          </a:stretch>
        </p:blipFill>
        <p:spPr>
          <a:xfrm>
            <a:off x="3415446" y="4286908"/>
            <a:ext cx="2571013" cy="2090713"/>
          </a:xfrm>
          <a:prstGeom prst="rect">
            <a:avLst/>
          </a:prstGeom>
          <a:effectLst>
            <a:outerShdw blurRad="63500" sx="102000" sy="102000" algn="ctr" rotWithShape="0">
              <a:prstClr val="black">
                <a:alpha val="40000"/>
              </a:prstClr>
            </a:outerShdw>
          </a:effectLst>
        </p:spPr>
      </p:pic>
      <p:pic>
        <p:nvPicPr>
          <p:cNvPr id="11" name="Picture 10">
            <a:extLst>
              <a:ext uri="{FF2B5EF4-FFF2-40B4-BE49-F238E27FC236}">
                <a16:creationId xmlns:a16="http://schemas.microsoft.com/office/drawing/2014/main" id="{42EE94C5-825B-4C6C-803B-F9FB566F50A9}"/>
              </a:ext>
            </a:extLst>
          </p:cNvPr>
          <p:cNvPicPr>
            <a:picLocks noChangeAspect="1"/>
          </p:cNvPicPr>
          <p:nvPr/>
        </p:nvPicPr>
        <p:blipFill>
          <a:blip r:embed="rId6"/>
          <a:stretch>
            <a:fillRect/>
          </a:stretch>
        </p:blipFill>
        <p:spPr>
          <a:xfrm>
            <a:off x="5115419" y="3792317"/>
            <a:ext cx="3740132" cy="1958130"/>
          </a:xfrm>
          <a:prstGeom prst="rect">
            <a:avLst/>
          </a:prstGeom>
          <a:effectLst>
            <a:outerShdw blurRad="63500" sx="102000" sy="102000" algn="ctr" rotWithShape="0">
              <a:prstClr val="black">
                <a:alpha val="40000"/>
              </a:prstClr>
            </a:outerShdw>
          </a:effectLst>
        </p:spPr>
      </p:pic>
      <p:pic>
        <p:nvPicPr>
          <p:cNvPr id="18" name="Picture 17">
            <a:extLst>
              <a:ext uri="{FF2B5EF4-FFF2-40B4-BE49-F238E27FC236}">
                <a16:creationId xmlns:a16="http://schemas.microsoft.com/office/drawing/2014/main" id="{E5CF185B-621D-4C88-974E-485074EC3DF6}"/>
              </a:ext>
            </a:extLst>
          </p:cNvPr>
          <p:cNvPicPr>
            <a:picLocks noChangeAspect="1"/>
          </p:cNvPicPr>
          <p:nvPr/>
        </p:nvPicPr>
        <p:blipFill>
          <a:blip r:embed="rId7"/>
          <a:stretch>
            <a:fillRect/>
          </a:stretch>
        </p:blipFill>
        <p:spPr>
          <a:xfrm rot="5133155" flipH="1" flipV="1">
            <a:off x="3134860" y="4952539"/>
            <a:ext cx="686271" cy="718364"/>
          </a:xfrm>
          <a:prstGeom prst="rect">
            <a:avLst/>
          </a:prstGeom>
        </p:spPr>
      </p:pic>
      <p:pic>
        <p:nvPicPr>
          <p:cNvPr id="16" name="Picture 15">
            <a:extLst>
              <a:ext uri="{FF2B5EF4-FFF2-40B4-BE49-F238E27FC236}">
                <a16:creationId xmlns:a16="http://schemas.microsoft.com/office/drawing/2014/main" id="{951E1685-9410-43C4-B09F-86C62EDE5D52}"/>
              </a:ext>
            </a:extLst>
          </p:cNvPr>
          <p:cNvPicPr>
            <a:picLocks noChangeAspect="1"/>
          </p:cNvPicPr>
          <p:nvPr/>
        </p:nvPicPr>
        <p:blipFill>
          <a:blip r:embed="rId7"/>
          <a:stretch>
            <a:fillRect/>
          </a:stretch>
        </p:blipFill>
        <p:spPr>
          <a:xfrm rot="3344361" flipH="1" flipV="1">
            <a:off x="4847847" y="5485179"/>
            <a:ext cx="686271" cy="718364"/>
          </a:xfrm>
          <a:prstGeom prst="rect">
            <a:avLst/>
          </a:prstGeom>
        </p:spPr>
      </p:pic>
      <p:pic>
        <p:nvPicPr>
          <p:cNvPr id="22" name="Picture 21">
            <a:extLst>
              <a:ext uri="{FF2B5EF4-FFF2-40B4-BE49-F238E27FC236}">
                <a16:creationId xmlns:a16="http://schemas.microsoft.com/office/drawing/2014/main" id="{812889CA-051B-41B0-A715-BBA34403DD1E}"/>
              </a:ext>
            </a:extLst>
          </p:cNvPr>
          <p:cNvPicPr>
            <a:picLocks noChangeAspect="1"/>
          </p:cNvPicPr>
          <p:nvPr/>
        </p:nvPicPr>
        <p:blipFill>
          <a:blip r:embed="rId7"/>
          <a:stretch>
            <a:fillRect/>
          </a:stretch>
        </p:blipFill>
        <p:spPr>
          <a:xfrm rot="12652288" flipH="1" flipV="1">
            <a:off x="8051251" y="4826402"/>
            <a:ext cx="686271" cy="718364"/>
          </a:xfrm>
          <a:prstGeom prst="rect">
            <a:avLst/>
          </a:prstGeom>
        </p:spPr>
      </p:pic>
    </p:spTree>
    <p:custDataLst>
      <p:tags r:id="rId1"/>
    </p:custDataLst>
    <p:extLst>
      <p:ext uri="{BB962C8B-B14F-4D97-AF65-F5344CB8AC3E}">
        <p14:creationId xmlns:p14="http://schemas.microsoft.com/office/powerpoint/2010/main" val="39589062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052104"/>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To view printable list of Workers currently at site, click Emergency Event</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Can filter by Person</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Can Print Results</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“Company Icon” to return to Console in Client Portal</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Viewing Worker Profiles – Emergency Evacuation</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1415772"/>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Feature does NOT work at the Realm. Must be at a site level to view Onsite Now and Emergency Evacuation modules</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If active, Activities and Crew fields will show those details of cardholders</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Default view is to list my Logpoint and then from earliest to oldest logins</a:t>
            </a:r>
          </a:p>
        </p:txBody>
      </p:sp>
      <p:pic>
        <p:nvPicPr>
          <p:cNvPr id="13" name="Picture 12">
            <a:extLst>
              <a:ext uri="{FF2B5EF4-FFF2-40B4-BE49-F238E27FC236}">
                <a16:creationId xmlns:a16="http://schemas.microsoft.com/office/drawing/2014/main" id="{0A1C9013-6ECF-4B8F-A9BA-6D9448EA1501}"/>
              </a:ext>
            </a:extLst>
          </p:cNvPr>
          <p:cNvPicPr>
            <a:picLocks noChangeAspect="1"/>
          </p:cNvPicPr>
          <p:nvPr/>
        </p:nvPicPr>
        <p:blipFill>
          <a:blip r:embed="rId4"/>
          <a:stretch>
            <a:fillRect/>
          </a:stretch>
        </p:blipFill>
        <p:spPr>
          <a:xfrm>
            <a:off x="883815" y="4689608"/>
            <a:ext cx="1323676" cy="1872799"/>
          </a:xfrm>
          <a:prstGeom prst="rect">
            <a:avLst/>
          </a:prstGeom>
          <a:effectLst>
            <a:outerShdw blurRad="63500" sx="102000" sy="102000" algn="ctr" rotWithShape="0">
              <a:prstClr val="black">
                <a:alpha val="40000"/>
              </a:prstClr>
            </a:outerShdw>
          </a:effectLst>
        </p:spPr>
      </p:pic>
      <p:pic>
        <p:nvPicPr>
          <p:cNvPr id="7" name="Picture 6">
            <a:extLst>
              <a:ext uri="{FF2B5EF4-FFF2-40B4-BE49-F238E27FC236}">
                <a16:creationId xmlns:a16="http://schemas.microsoft.com/office/drawing/2014/main" id="{D4CDB1B1-834F-495B-AF47-9D5B0F07E248}"/>
              </a:ext>
            </a:extLst>
          </p:cNvPr>
          <p:cNvPicPr>
            <a:picLocks noChangeAspect="1"/>
          </p:cNvPicPr>
          <p:nvPr/>
        </p:nvPicPr>
        <p:blipFill>
          <a:blip r:embed="rId5"/>
          <a:stretch>
            <a:fillRect/>
          </a:stretch>
        </p:blipFill>
        <p:spPr>
          <a:xfrm>
            <a:off x="2096479" y="3616270"/>
            <a:ext cx="6179127" cy="2761352"/>
          </a:xfrm>
          <a:prstGeom prst="rect">
            <a:avLst/>
          </a:prstGeom>
          <a:effectLst>
            <a:outerShdw blurRad="63500" sx="102000" sy="102000" algn="ctr" rotWithShape="0">
              <a:prstClr val="black">
                <a:alpha val="40000"/>
              </a:prstClr>
            </a:outerShdw>
          </a:effectLst>
        </p:spPr>
      </p:pic>
      <p:pic>
        <p:nvPicPr>
          <p:cNvPr id="18" name="Picture 17">
            <a:extLst>
              <a:ext uri="{FF2B5EF4-FFF2-40B4-BE49-F238E27FC236}">
                <a16:creationId xmlns:a16="http://schemas.microsoft.com/office/drawing/2014/main" id="{E3F06676-49B3-45E8-8185-F3B9F042DCBD}"/>
              </a:ext>
            </a:extLst>
          </p:cNvPr>
          <p:cNvPicPr>
            <a:picLocks noChangeAspect="1"/>
          </p:cNvPicPr>
          <p:nvPr/>
        </p:nvPicPr>
        <p:blipFill>
          <a:blip r:embed="rId6"/>
          <a:stretch>
            <a:fillRect/>
          </a:stretch>
        </p:blipFill>
        <p:spPr>
          <a:xfrm rot="5400000" flipH="1" flipV="1">
            <a:off x="1684569" y="5675304"/>
            <a:ext cx="686271" cy="718364"/>
          </a:xfrm>
          <a:prstGeom prst="rect">
            <a:avLst/>
          </a:prstGeom>
        </p:spPr>
      </p:pic>
      <p:sp>
        <p:nvSpPr>
          <p:cNvPr id="2" name="Slide Number Placeholder 1">
            <a:extLst>
              <a:ext uri="{FF2B5EF4-FFF2-40B4-BE49-F238E27FC236}">
                <a16:creationId xmlns:a16="http://schemas.microsoft.com/office/drawing/2014/main" id="{34F50FC7-A681-453D-8A95-5B08D70E8B9C}"/>
              </a:ext>
            </a:extLst>
          </p:cNvPr>
          <p:cNvSpPr>
            <a:spLocks noGrp="1"/>
          </p:cNvSpPr>
          <p:nvPr>
            <p:ph type="sldNum" sz="quarter" idx="12"/>
          </p:nvPr>
        </p:nvSpPr>
        <p:spPr>
          <a:xfrm>
            <a:off x="-1431081" y="6439529"/>
            <a:ext cx="2057400" cy="365125"/>
          </a:xfrm>
        </p:spPr>
        <p:txBody>
          <a:bodyPr/>
          <a:lstStyle/>
          <a:p>
            <a:fld id="{6DBC3F89-7668-1540-AD5C-795EA2E32FF8}" type="slidenum">
              <a:rPr lang="en-US" smtClean="0"/>
              <a:t>43</a:t>
            </a:fld>
            <a:endParaRPr lang="en-US"/>
          </a:p>
        </p:txBody>
      </p:sp>
    </p:spTree>
    <p:custDataLst>
      <p:tags r:id="rId1"/>
    </p:custDataLst>
    <p:extLst>
      <p:ext uri="{BB962C8B-B14F-4D97-AF65-F5344CB8AC3E}">
        <p14:creationId xmlns:p14="http://schemas.microsoft.com/office/powerpoint/2010/main" val="20313583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indoor, black, sitting, water&#10;&#10;Description automatically generated">
            <a:extLst>
              <a:ext uri="{FF2B5EF4-FFF2-40B4-BE49-F238E27FC236}">
                <a16:creationId xmlns:a16="http://schemas.microsoft.com/office/drawing/2014/main" id="{2F74AE13-A27F-4635-B6B1-118D44EE91B7}"/>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30000"/>
                    </a14:imgEffect>
                  </a14:imgLayer>
                </a14:imgProps>
              </a:ext>
            </a:extLst>
          </a:blip>
          <a:stretch>
            <a:fillRect/>
          </a:stretch>
        </p:blipFill>
        <p:spPr>
          <a:xfrm>
            <a:off x="-1480957" y="0"/>
            <a:ext cx="12105914" cy="6858000"/>
          </a:xfrm>
          <a:prstGeom prst="rect">
            <a:avLst/>
          </a:prstGeom>
        </p:spPr>
      </p:pic>
      <p:grpSp>
        <p:nvGrpSpPr>
          <p:cNvPr id="2" name="Group 1">
            <a:extLst>
              <a:ext uri="{FF2B5EF4-FFF2-40B4-BE49-F238E27FC236}">
                <a16:creationId xmlns:a16="http://schemas.microsoft.com/office/drawing/2014/main" id="{9888A4BB-E6FA-0F44-9563-EB91B4D8E2F5}"/>
              </a:ext>
            </a:extLst>
          </p:cNvPr>
          <p:cNvGrpSpPr/>
          <p:nvPr/>
        </p:nvGrpSpPr>
        <p:grpSpPr>
          <a:xfrm>
            <a:off x="1460946" y="3429000"/>
            <a:ext cx="6222107" cy="1301739"/>
            <a:chOff x="2249172" y="5990969"/>
            <a:chExt cx="16592283" cy="3471302"/>
          </a:xfrm>
        </p:grpSpPr>
        <p:sp>
          <p:nvSpPr>
            <p:cNvPr id="14" name="TextBox 13">
              <a:extLst>
                <a:ext uri="{FF2B5EF4-FFF2-40B4-BE49-F238E27FC236}">
                  <a16:creationId xmlns:a16="http://schemas.microsoft.com/office/drawing/2014/main" id="{9ED1986D-7038-FA43-9562-E21913F905E0}"/>
                </a:ext>
              </a:extLst>
            </p:cNvPr>
            <p:cNvSpPr txBox="1"/>
            <p:nvPr/>
          </p:nvSpPr>
          <p:spPr>
            <a:xfrm>
              <a:off x="10299011" y="8785162"/>
              <a:ext cx="492616" cy="677109"/>
            </a:xfrm>
            <a:prstGeom prst="rect">
              <a:avLst/>
            </a:prstGeom>
            <a:noFill/>
          </p:spPr>
          <p:txBody>
            <a:bodyPr wrap="none" rtlCol="0">
              <a:spAutoFit/>
            </a:bodyPr>
            <a:lstStyle/>
            <a:p>
              <a:pPr algn="ctr">
                <a:spcBef>
                  <a:spcPts val="600"/>
                </a:spcBef>
                <a:spcAft>
                  <a:spcPts val="600"/>
                </a:spcAft>
              </a:pPr>
              <a:endParaRPr lang="en-US" sz="1050" spc="225"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2249172" y="5990969"/>
              <a:ext cx="16592283" cy="1477327"/>
            </a:xfrm>
            <a:prstGeom prst="rect">
              <a:avLst/>
            </a:prstGeom>
            <a:noFill/>
            <a:ln>
              <a:noFill/>
            </a:ln>
          </p:spPr>
          <p:txBody>
            <a:bodyPr wrap="square" rtlCol="0">
              <a:spAutoFit/>
            </a:bodyPr>
            <a:lstStyle/>
            <a:p>
              <a:pPr algn="ctr">
                <a:spcBef>
                  <a:spcPts val="600"/>
                </a:spcBef>
                <a:spcAft>
                  <a:spcPts val="600"/>
                </a:spcAft>
              </a:pPr>
              <a:r>
                <a:rPr lang="en-US" sz="30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ASSIGNING COMPETENCIES</a:t>
              </a:r>
            </a:p>
          </p:txBody>
        </p:sp>
      </p:grpSp>
      <p:pic>
        <p:nvPicPr>
          <p:cNvPr id="11" name="Picture 10">
            <a:extLst>
              <a:ext uri="{FF2B5EF4-FFF2-40B4-BE49-F238E27FC236}">
                <a16:creationId xmlns:a16="http://schemas.microsoft.com/office/drawing/2014/main" id="{A608EBCB-37B8-B242-B3F0-82C4377BB21C}"/>
              </a:ext>
            </a:extLst>
          </p:cNvPr>
          <p:cNvPicPr>
            <a:picLocks noChangeAspect="1"/>
          </p:cNvPicPr>
          <p:nvPr/>
        </p:nvPicPr>
        <p:blipFill>
          <a:blip r:embed="rId5"/>
          <a:stretch>
            <a:fillRect/>
          </a:stretch>
        </p:blipFill>
        <p:spPr>
          <a:xfrm>
            <a:off x="4300770" y="2785060"/>
            <a:ext cx="542458" cy="542458"/>
          </a:xfrm>
          <a:prstGeom prst="rect">
            <a:avLst/>
          </a:prstGeom>
        </p:spPr>
      </p:pic>
    </p:spTree>
    <p:custDataLst>
      <p:tags r:id="rId1"/>
    </p:custDataLst>
    <p:extLst>
      <p:ext uri="{BB962C8B-B14F-4D97-AF65-F5344CB8AC3E}">
        <p14:creationId xmlns:p14="http://schemas.microsoft.com/office/powerpoint/2010/main" val="16090601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1836661"/>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Enter the Worker Module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Search for your worker</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their name to view their profile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Scroll down and click on the Competencies Tab</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5566926"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Assigning Competencies to a Worker</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2092881"/>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i="1" dirty="0">
                <a:solidFill>
                  <a:schemeClr val="bg1">
                    <a:lumMod val="50000"/>
                  </a:schemeClr>
                </a:solidFill>
                <a:latin typeface="Lato" panose="020F0502020204030203" pitchFamily="34" charset="0"/>
              </a:rPr>
              <a:t>Note: This step assumes you have permission to add competencies and these actions are being performed at the Site level.</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Can search for workers through the All Workers, Employees or Contractor option.  Onsite Now can also be used, but will only show currently logged in to site Workers</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Searching for workers can be done by:</a:t>
            </a:r>
            <a:br>
              <a:rPr lang="en-AU" sz="1100" dirty="0">
                <a:solidFill>
                  <a:schemeClr val="tx1">
                    <a:lumMod val="50000"/>
                    <a:lumOff val="50000"/>
                  </a:schemeClr>
                </a:solidFill>
                <a:latin typeface="Lato" panose="020F0502020204030203" pitchFamily="34" charset="0"/>
              </a:rPr>
            </a:br>
            <a:r>
              <a:rPr lang="en-AU" sz="1100" dirty="0">
                <a:solidFill>
                  <a:schemeClr val="tx1">
                    <a:lumMod val="50000"/>
                    <a:lumOff val="50000"/>
                  </a:schemeClr>
                </a:solidFill>
                <a:latin typeface="Lato" panose="020F0502020204030203" pitchFamily="34" charset="0"/>
              </a:rPr>
              <a:t>- First Name and/or Last Name</a:t>
            </a:r>
            <a:br>
              <a:rPr lang="en-AU" sz="1100" dirty="0">
                <a:solidFill>
                  <a:schemeClr val="tx1">
                    <a:lumMod val="50000"/>
                    <a:lumOff val="50000"/>
                  </a:schemeClr>
                </a:solidFill>
                <a:latin typeface="Lato" panose="020F0502020204030203" pitchFamily="34" charset="0"/>
              </a:rPr>
            </a:br>
            <a:r>
              <a:rPr lang="en-AU" sz="1100" dirty="0">
                <a:solidFill>
                  <a:schemeClr val="tx1">
                    <a:lumMod val="50000"/>
                    <a:lumOff val="50000"/>
                  </a:schemeClr>
                </a:solidFill>
                <a:latin typeface="Lato" panose="020F0502020204030203" pitchFamily="34" charset="0"/>
              </a:rPr>
              <a:t>- Company Name</a:t>
            </a:r>
            <a:br>
              <a:rPr lang="en-AU" sz="1100" dirty="0">
                <a:solidFill>
                  <a:schemeClr val="tx1">
                    <a:lumMod val="50000"/>
                    <a:lumOff val="50000"/>
                  </a:schemeClr>
                </a:solidFill>
                <a:latin typeface="Lato" panose="020F0502020204030203" pitchFamily="34" charset="0"/>
              </a:rPr>
            </a:br>
            <a:r>
              <a:rPr lang="en-AU" sz="1100" dirty="0">
                <a:solidFill>
                  <a:schemeClr val="tx1">
                    <a:lumMod val="50000"/>
                    <a:lumOff val="50000"/>
                  </a:schemeClr>
                </a:solidFill>
                <a:latin typeface="Lato" panose="020F0502020204030203" pitchFamily="34" charset="0"/>
              </a:rPr>
              <a:t>- ID Number</a:t>
            </a:r>
            <a:br>
              <a:rPr lang="en-AU" sz="1100" dirty="0">
                <a:solidFill>
                  <a:schemeClr val="tx1">
                    <a:lumMod val="50000"/>
                    <a:lumOff val="50000"/>
                  </a:schemeClr>
                </a:solidFill>
                <a:latin typeface="Lato" panose="020F0502020204030203" pitchFamily="34" charset="0"/>
              </a:rPr>
            </a:br>
            <a:r>
              <a:rPr lang="en-AU" sz="1100" dirty="0">
                <a:solidFill>
                  <a:schemeClr val="tx1">
                    <a:lumMod val="50000"/>
                    <a:lumOff val="50000"/>
                  </a:schemeClr>
                </a:solidFill>
                <a:latin typeface="Lato" panose="020F0502020204030203" pitchFamily="34" charset="0"/>
              </a:rPr>
              <a:t>- Combination of Name and Company Name (</a:t>
            </a:r>
            <a:r>
              <a:rPr lang="en-AU" sz="1100" dirty="0" err="1">
                <a:solidFill>
                  <a:schemeClr val="tx1">
                    <a:lumMod val="50000"/>
                    <a:lumOff val="50000"/>
                  </a:schemeClr>
                </a:solidFill>
                <a:latin typeface="Lato" panose="020F0502020204030203" pitchFamily="34" charset="0"/>
              </a:rPr>
              <a:t>e.g</a:t>
            </a:r>
            <a:r>
              <a:rPr lang="en-AU" sz="1100" dirty="0">
                <a:solidFill>
                  <a:schemeClr val="tx1">
                    <a:lumMod val="50000"/>
                    <a:lumOff val="50000"/>
                  </a:schemeClr>
                </a:solidFill>
                <a:latin typeface="Lato" panose="020F0502020204030203" pitchFamily="34" charset="0"/>
              </a:rPr>
              <a:t> Phil Electrical )</a:t>
            </a:r>
          </a:p>
        </p:txBody>
      </p:sp>
      <p:pic>
        <p:nvPicPr>
          <p:cNvPr id="2" name="Picture 1">
            <a:extLst>
              <a:ext uri="{FF2B5EF4-FFF2-40B4-BE49-F238E27FC236}">
                <a16:creationId xmlns:a16="http://schemas.microsoft.com/office/drawing/2014/main" id="{A07C1B9E-33F6-4D02-B760-0804AD422CB1}"/>
              </a:ext>
            </a:extLst>
          </p:cNvPr>
          <p:cNvPicPr>
            <a:picLocks noChangeAspect="1"/>
          </p:cNvPicPr>
          <p:nvPr/>
        </p:nvPicPr>
        <p:blipFill>
          <a:blip r:embed="rId4"/>
          <a:stretch>
            <a:fillRect/>
          </a:stretch>
        </p:blipFill>
        <p:spPr>
          <a:xfrm>
            <a:off x="1011394" y="3935730"/>
            <a:ext cx="2114286" cy="2542857"/>
          </a:xfrm>
          <a:prstGeom prst="rect">
            <a:avLst/>
          </a:prstGeom>
          <a:effectLst>
            <a:outerShdw blurRad="63500" sx="102000" sy="102000" algn="ctr" rotWithShape="0">
              <a:prstClr val="black">
                <a:alpha val="40000"/>
              </a:prstClr>
            </a:outerShdw>
          </a:effectLst>
        </p:spPr>
      </p:pic>
      <p:pic>
        <p:nvPicPr>
          <p:cNvPr id="3" name="Picture 2">
            <a:extLst>
              <a:ext uri="{FF2B5EF4-FFF2-40B4-BE49-F238E27FC236}">
                <a16:creationId xmlns:a16="http://schemas.microsoft.com/office/drawing/2014/main" id="{0A3CB657-4E8A-4D9D-9651-788F09883140}"/>
              </a:ext>
            </a:extLst>
          </p:cNvPr>
          <p:cNvPicPr>
            <a:picLocks noChangeAspect="1"/>
          </p:cNvPicPr>
          <p:nvPr/>
        </p:nvPicPr>
        <p:blipFill>
          <a:blip r:embed="rId5"/>
          <a:stretch>
            <a:fillRect/>
          </a:stretch>
        </p:blipFill>
        <p:spPr>
          <a:xfrm>
            <a:off x="3016436" y="4380048"/>
            <a:ext cx="2943410" cy="1399223"/>
          </a:xfrm>
          <a:prstGeom prst="rect">
            <a:avLst/>
          </a:prstGeom>
          <a:effectLst>
            <a:outerShdw blurRad="63500" sx="102000" sy="102000" algn="ctr" rotWithShape="0">
              <a:prstClr val="black">
                <a:alpha val="40000"/>
              </a:prstClr>
            </a:outerShdw>
          </a:effectLst>
        </p:spPr>
      </p:pic>
      <p:pic>
        <p:nvPicPr>
          <p:cNvPr id="16" name="Picture 15">
            <a:extLst>
              <a:ext uri="{FF2B5EF4-FFF2-40B4-BE49-F238E27FC236}">
                <a16:creationId xmlns:a16="http://schemas.microsoft.com/office/drawing/2014/main" id="{DDE024BB-3CAF-B24E-824F-A4CC71C4CB3F}"/>
              </a:ext>
            </a:extLst>
          </p:cNvPr>
          <p:cNvPicPr>
            <a:picLocks noChangeAspect="1"/>
          </p:cNvPicPr>
          <p:nvPr/>
        </p:nvPicPr>
        <p:blipFill>
          <a:blip r:embed="rId6"/>
          <a:stretch>
            <a:fillRect/>
          </a:stretch>
        </p:blipFill>
        <p:spPr>
          <a:xfrm rot="9036566" flipH="1" flipV="1">
            <a:off x="2545060" y="4366804"/>
            <a:ext cx="686271" cy="718364"/>
          </a:xfrm>
          <a:prstGeom prst="rect">
            <a:avLst/>
          </a:prstGeom>
        </p:spPr>
      </p:pic>
      <p:pic>
        <p:nvPicPr>
          <p:cNvPr id="4" name="Picture 3">
            <a:extLst>
              <a:ext uri="{FF2B5EF4-FFF2-40B4-BE49-F238E27FC236}">
                <a16:creationId xmlns:a16="http://schemas.microsoft.com/office/drawing/2014/main" id="{983571CA-53D4-4851-A3B7-4081B95F236B}"/>
              </a:ext>
            </a:extLst>
          </p:cNvPr>
          <p:cNvPicPr>
            <a:picLocks noChangeAspect="1"/>
          </p:cNvPicPr>
          <p:nvPr/>
        </p:nvPicPr>
        <p:blipFill>
          <a:blip r:embed="rId7"/>
          <a:stretch>
            <a:fillRect/>
          </a:stretch>
        </p:blipFill>
        <p:spPr>
          <a:xfrm>
            <a:off x="5897910" y="3708004"/>
            <a:ext cx="2266684" cy="2229828"/>
          </a:xfrm>
          <a:prstGeom prst="rect">
            <a:avLst/>
          </a:prstGeom>
          <a:effectLst>
            <a:outerShdw blurRad="63500" sx="102000" sy="102000" algn="ctr" rotWithShape="0">
              <a:prstClr val="black">
                <a:alpha val="40000"/>
              </a:prstClr>
            </a:outerShdw>
          </a:effectLst>
        </p:spPr>
      </p:pic>
      <p:pic>
        <p:nvPicPr>
          <p:cNvPr id="10" name="Picture 9">
            <a:extLst>
              <a:ext uri="{FF2B5EF4-FFF2-40B4-BE49-F238E27FC236}">
                <a16:creationId xmlns:a16="http://schemas.microsoft.com/office/drawing/2014/main" id="{F6258668-B8F5-41B0-B00C-4D37169688BA}"/>
              </a:ext>
            </a:extLst>
          </p:cNvPr>
          <p:cNvPicPr>
            <a:picLocks noChangeAspect="1"/>
          </p:cNvPicPr>
          <p:nvPr/>
        </p:nvPicPr>
        <p:blipFill>
          <a:blip r:embed="rId6"/>
          <a:stretch>
            <a:fillRect/>
          </a:stretch>
        </p:blipFill>
        <p:spPr>
          <a:xfrm rot="16200000">
            <a:off x="5541091" y="5151974"/>
            <a:ext cx="597945" cy="609239"/>
          </a:xfrm>
          <a:prstGeom prst="rect">
            <a:avLst/>
          </a:prstGeom>
        </p:spPr>
      </p:pic>
      <p:sp>
        <p:nvSpPr>
          <p:cNvPr id="7" name="Slide Number Placeholder 6">
            <a:extLst>
              <a:ext uri="{FF2B5EF4-FFF2-40B4-BE49-F238E27FC236}">
                <a16:creationId xmlns:a16="http://schemas.microsoft.com/office/drawing/2014/main" id="{EA30ADB8-D815-4CDA-A905-4D137ADDC348}"/>
              </a:ext>
            </a:extLst>
          </p:cNvPr>
          <p:cNvSpPr>
            <a:spLocks noGrp="1"/>
          </p:cNvSpPr>
          <p:nvPr>
            <p:ph type="sldNum" sz="quarter" idx="12"/>
          </p:nvPr>
        </p:nvSpPr>
        <p:spPr>
          <a:xfrm>
            <a:off x="-1431081" y="6439529"/>
            <a:ext cx="2057400" cy="365125"/>
          </a:xfrm>
        </p:spPr>
        <p:txBody>
          <a:bodyPr/>
          <a:lstStyle/>
          <a:p>
            <a:fld id="{6DBC3F89-7668-1540-AD5C-795EA2E32FF8}" type="slidenum">
              <a:rPr lang="en-US" smtClean="0"/>
              <a:t>45</a:t>
            </a:fld>
            <a:endParaRPr lang="en-US"/>
          </a:p>
        </p:txBody>
      </p:sp>
    </p:spTree>
    <p:custDataLst>
      <p:tags r:id="rId1"/>
    </p:custDataLst>
    <p:extLst>
      <p:ext uri="{BB962C8B-B14F-4D97-AF65-F5344CB8AC3E}">
        <p14:creationId xmlns:p14="http://schemas.microsoft.com/office/powerpoint/2010/main" val="143679392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698435"/>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the “PLUS” icon to add a competency</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This will open the Assign Competency page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After a slight delay, it will then bring up the list of Site Competencies </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If it doesn’t, you can click on the ellipsis “…” to open the list of all competencies that can be applied to your desired worker.</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5566926"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Assigning Competencies to a Worker</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584775"/>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endParaRPr lang="en-AU" sz="1100" dirty="0">
              <a:solidFill>
                <a:schemeClr val="bg1">
                  <a:lumMod val="50000"/>
                </a:schemeClr>
              </a:solidFill>
              <a:latin typeface="Lato" panose="020F0502020204030203" pitchFamily="34" charset="0"/>
            </a:endParaRPr>
          </a:p>
          <a:p>
            <a:pPr marL="171450" indent="-171450">
              <a:spcBef>
                <a:spcPts val="600"/>
              </a:spcBef>
              <a:spcAft>
                <a:spcPts val="600"/>
              </a:spcAft>
              <a:buClr>
                <a:schemeClr val="accent1"/>
              </a:buClr>
              <a:buFont typeface="Arial" panose="020B0604020202020204" pitchFamily="34" charset="0"/>
              <a:buChar char="•"/>
            </a:pPr>
            <a:endParaRPr lang="en-AU" sz="1100" dirty="0">
              <a:solidFill>
                <a:schemeClr val="tx1">
                  <a:lumMod val="50000"/>
                  <a:lumOff val="50000"/>
                </a:schemeClr>
              </a:solidFill>
              <a:latin typeface="Lato" panose="020F0502020204030203" pitchFamily="34" charset="0"/>
            </a:endParaRPr>
          </a:p>
        </p:txBody>
      </p:sp>
      <p:pic>
        <p:nvPicPr>
          <p:cNvPr id="7" name="Picture 6">
            <a:extLst>
              <a:ext uri="{FF2B5EF4-FFF2-40B4-BE49-F238E27FC236}">
                <a16:creationId xmlns:a16="http://schemas.microsoft.com/office/drawing/2014/main" id="{CCC214E2-17E5-41E9-903E-E673300CCA68}"/>
              </a:ext>
            </a:extLst>
          </p:cNvPr>
          <p:cNvPicPr>
            <a:picLocks noChangeAspect="1"/>
          </p:cNvPicPr>
          <p:nvPr/>
        </p:nvPicPr>
        <p:blipFill>
          <a:blip r:embed="rId4"/>
          <a:stretch>
            <a:fillRect/>
          </a:stretch>
        </p:blipFill>
        <p:spPr>
          <a:xfrm>
            <a:off x="755067" y="5505360"/>
            <a:ext cx="5907267" cy="872262"/>
          </a:xfrm>
          <a:prstGeom prst="rect">
            <a:avLst/>
          </a:prstGeom>
          <a:effectLst>
            <a:outerShdw blurRad="63500" sx="102000" sy="102000" algn="ctr" rotWithShape="0">
              <a:prstClr val="black">
                <a:alpha val="40000"/>
              </a:prstClr>
            </a:outerShdw>
          </a:effectLst>
        </p:spPr>
      </p:pic>
      <p:pic>
        <p:nvPicPr>
          <p:cNvPr id="11" name="Picture 10">
            <a:extLst>
              <a:ext uri="{FF2B5EF4-FFF2-40B4-BE49-F238E27FC236}">
                <a16:creationId xmlns:a16="http://schemas.microsoft.com/office/drawing/2014/main" id="{7B345064-DF63-4E62-8F0B-5F70826DFA5F}"/>
              </a:ext>
            </a:extLst>
          </p:cNvPr>
          <p:cNvPicPr>
            <a:picLocks noChangeAspect="1"/>
          </p:cNvPicPr>
          <p:nvPr/>
        </p:nvPicPr>
        <p:blipFill>
          <a:blip r:embed="rId5"/>
          <a:stretch>
            <a:fillRect/>
          </a:stretch>
        </p:blipFill>
        <p:spPr>
          <a:xfrm>
            <a:off x="4018507" y="2918132"/>
            <a:ext cx="4793385" cy="2420132"/>
          </a:xfrm>
          <a:prstGeom prst="rect">
            <a:avLst/>
          </a:prstGeom>
          <a:effectLst>
            <a:outerShdw blurRad="63500" sx="102000" sy="102000" algn="ctr" rotWithShape="0">
              <a:prstClr val="black">
                <a:alpha val="40000"/>
              </a:prstClr>
            </a:outerShdw>
          </a:effectLst>
        </p:spPr>
      </p:pic>
      <p:pic>
        <p:nvPicPr>
          <p:cNvPr id="10" name="Picture 9">
            <a:extLst>
              <a:ext uri="{FF2B5EF4-FFF2-40B4-BE49-F238E27FC236}">
                <a16:creationId xmlns:a16="http://schemas.microsoft.com/office/drawing/2014/main" id="{F6258668-B8F5-41B0-B00C-4D37169688BA}"/>
              </a:ext>
            </a:extLst>
          </p:cNvPr>
          <p:cNvPicPr>
            <a:picLocks noChangeAspect="1"/>
          </p:cNvPicPr>
          <p:nvPr/>
        </p:nvPicPr>
        <p:blipFill>
          <a:blip r:embed="rId6"/>
          <a:stretch>
            <a:fillRect/>
          </a:stretch>
        </p:blipFill>
        <p:spPr>
          <a:xfrm rot="16634866">
            <a:off x="7709232" y="3636173"/>
            <a:ext cx="597945" cy="609239"/>
          </a:xfrm>
          <a:prstGeom prst="rect">
            <a:avLst/>
          </a:prstGeom>
        </p:spPr>
      </p:pic>
      <p:pic>
        <p:nvPicPr>
          <p:cNvPr id="16" name="Picture 15">
            <a:extLst>
              <a:ext uri="{FF2B5EF4-FFF2-40B4-BE49-F238E27FC236}">
                <a16:creationId xmlns:a16="http://schemas.microsoft.com/office/drawing/2014/main" id="{DDE024BB-3CAF-B24E-824F-A4CC71C4CB3F}"/>
              </a:ext>
            </a:extLst>
          </p:cNvPr>
          <p:cNvPicPr>
            <a:picLocks noChangeAspect="1"/>
          </p:cNvPicPr>
          <p:nvPr/>
        </p:nvPicPr>
        <p:blipFill>
          <a:blip r:embed="rId6"/>
          <a:stretch>
            <a:fillRect/>
          </a:stretch>
        </p:blipFill>
        <p:spPr>
          <a:xfrm rot="3869550" flipH="1" flipV="1">
            <a:off x="5847262" y="5062630"/>
            <a:ext cx="686271" cy="718364"/>
          </a:xfrm>
          <a:prstGeom prst="rect">
            <a:avLst/>
          </a:prstGeom>
        </p:spPr>
      </p:pic>
      <p:sp>
        <p:nvSpPr>
          <p:cNvPr id="2" name="Slide Number Placeholder 1">
            <a:extLst>
              <a:ext uri="{FF2B5EF4-FFF2-40B4-BE49-F238E27FC236}">
                <a16:creationId xmlns:a16="http://schemas.microsoft.com/office/drawing/2014/main" id="{5D940A55-1A3A-47BD-8190-A360EA865995}"/>
              </a:ext>
            </a:extLst>
          </p:cNvPr>
          <p:cNvSpPr>
            <a:spLocks noGrp="1"/>
          </p:cNvSpPr>
          <p:nvPr>
            <p:ph type="sldNum" sz="quarter" idx="12"/>
          </p:nvPr>
        </p:nvSpPr>
        <p:spPr>
          <a:xfrm>
            <a:off x="-1431081" y="6439529"/>
            <a:ext cx="2057400" cy="365125"/>
          </a:xfrm>
        </p:spPr>
        <p:txBody>
          <a:bodyPr/>
          <a:lstStyle/>
          <a:p>
            <a:fld id="{6DBC3F89-7668-1540-AD5C-795EA2E32FF8}" type="slidenum">
              <a:rPr lang="en-US" smtClean="0"/>
              <a:t>46</a:t>
            </a:fld>
            <a:endParaRPr lang="en-US"/>
          </a:p>
        </p:txBody>
      </p:sp>
    </p:spTree>
    <p:custDataLst>
      <p:tags r:id="rId1"/>
    </p:custDataLst>
    <p:extLst>
      <p:ext uri="{BB962C8B-B14F-4D97-AF65-F5344CB8AC3E}">
        <p14:creationId xmlns:p14="http://schemas.microsoft.com/office/powerpoint/2010/main" val="37061074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3283211"/>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the required Competency you wish to add to the Workers profile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It will then be highlighted, now click “Add”</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This will then open the Assign Competency screen again</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It will now request more information from you regarding this Competency., before it can be applied.</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5566926"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Assigning Competencies to a Worker</a:t>
            </a:r>
          </a:p>
        </p:txBody>
      </p:sp>
      <p:pic>
        <p:nvPicPr>
          <p:cNvPr id="13" name="Picture 12">
            <a:extLst>
              <a:ext uri="{FF2B5EF4-FFF2-40B4-BE49-F238E27FC236}">
                <a16:creationId xmlns:a16="http://schemas.microsoft.com/office/drawing/2014/main" id="{CACB5C71-9998-43EC-9C3F-C9D8BB46549A}"/>
              </a:ext>
            </a:extLst>
          </p:cNvPr>
          <p:cNvPicPr>
            <a:picLocks noChangeAspect="1"/>
          </p:cNvPicPr>
          <p:nvPr/>
        </p:nvPicPr>
        <p:blipFill>
          <a:blip r:embed="rId4"/>
          <a:stretch>
            <a:fillRect/>
          </a:stretch>
        </p:blipFill>
        <p:spPr>
          <a:xfrm>
            <a:off x="794841" y="4709201"/>
            <a:ext cx="3131924" cy="1581277"/>
          </a:xfrm>
          <a:prstGeom prst="rect">
            <a:avLst/>
          </a:prstGeom>
          <a:effectLst>
            <a:outerShdw blurRad="63500" sx="102000" sy="102000" algn="ctr" rotWithShape="0">
              <a:prstClr val="black">
                <a:alpha val="40000"/>
              </a:prstClr>
            </a:outerShdw>
          </a:effectLst>
        </p:spPr>
      </p:pic>
      <p:pic>
        <p:nvPicPr>
          <p:cNvPr id="2" name="Picture 1">
            <a:extLst>
              <a:ext uri="{FF2B5EF4-FFF2-40B4-BE49-F238E27FC236}">
                <a16:creationId xmlns:a16="http://schemas.microsoft.com/office/drawing/2014/main" id="{6E4A89B4-C405-47E5-9EEF-1B8EE4575627}"/>
              </a:ext>
            </a:extLst>
          </p:cNvPr>
          <p:cNvPicPr>
            <a:picLocks noChangeAspect="1"/>
          </p:cNvPicPr>
          <p:nvPr/>
        </p:nvPicPr>
        <p:blipFill>
          <a:blip r:embed="rId5"/>
          <a:stretch>
            <a:fillRect/>
          </a:stretch>
        </p:blipFill>
        <p:spPr>
          <a:xfrm>
            <a:off x="3870404" y="3040498"/>
            <a:ext cx="2828571" cy="3071428"/>
          </a:xfrm>
          <a:prstGeom prst="rect">
            <a:avLst/>
          </a:prstGeom>
          <a:effectLst>
            <a:outerShdw blurRad="63500" sx="102000" sy="102000" algn="ctr" rotWithShape="0">
              <a:prstClr val="black">
                <a:alpha val="40000"/>
              </a:prstClr>
            </a:outerShdw>
          </a:effectLst>
        </p:spPr>
      </p:pic>
      <p:pic>
        <p:nvPicPr>
          <p:cNvPr id="16" name="Picture 15">
            <a:extLst>
              <a:ext uri="{FF2B5EF4-FFF2-40B4-BE49-F238E27FC236}">
                <a16:creationId xmlns:a16="http://schemas.microsoft.com/office/drawing/2014/main" id="{DDE024BB-3CAF-B24E-824F-A4CC71C4CB3F}"/>
              </a:ext>
            </a:extLst>
          </p:cNvPr>
          <p:cNvPicPr>
            <a:picLocks noChangeAspect="1"/>
          </p:cNvPicPr>
          <p:nvPr/>
        </p:nvPicPr>
        <p:blipFill>
          <a:blip r:embed="rId6"/>
          <a:stretch>
            <a:fillRect/>
          </a:stretch>
        </p:blipFill>
        <p:spPr>
          <a:xfrm rot="5699073" flipH="1" flipV="1">
            <a:off x="3527269" y="4553012"/>
            <a:ext cx="686271" cy="718364"/>
          </a:xfrm>
          <a:prstGeom prst="rect">
            <a:avLst/>
          </a:prstGeom>
        </p:spPr>
      </p:pic>
      <p:pic>
        <p:nvPicPr>
          <p:cNvPr id="10" name="Picture 9">
            <a:extLst>
              <a:ext uri="{FF2B5EF4-FFF2-40B4-BE49-F238E27FC236}">
                <a16:creationId xmlns:a16="http://schemas.microsoft.com/office/drawing/2014/main" id="{F6258668-B8F5-41B0-B00C-4D37169688BA}"/>
              </a:ext>
            </a:extLst>
          </p:cNvPr>
          <p:cNvPicPr>
            <a:picLocks noChangeAspect="1"/>
          </p:cNvPicPr>
          <p:nvPr/>
        </p:nvPicPr>
        <p:blipFill>
          <a:blip r:embed="rId6"/>
          <a:stretch>
            <a:fillRect/>
          </a:stretch>
        </p:blipFill>
        <p:spPr>
          <a:xfrm rot="4583136">
            <a:off x="6435383" y="5534306"/>
            <a:ext cx="597945" cy="609239"/>
          </a:xfrm>
          <a:prstGeom prst="rect">
            <a:avLst/>
          </a:prstGeom>
        </p:spPr>
      </p:pic>
      <p:sp>
        <p:nvSpPr>
          <p:cNvPr id="3" name="Slide Number Placeholder 2">
            <a:extLst>
              <a:ext uri="{FF2B5EF4-FFF2-40B4-BE49-F238E27FC236}">
                <a16:creationId xmlns:a16="http://schemas.microsoft.com/office/drawing/2014/main" id="{E8AE0C42-9063-49D1-A166-1425FB673957}"/>
              </a:ext>
            </a:extLst>
          </p:cNvPr>
          <p:cNvSpPr>
            <a:spLocks noGrp="1"/>
          </p:cNvSpPr>
          <p:nvPr>
            <p:ph type="sldNum" sz="quarter" idx="12"/>
          </p:nvPr>
        </p:nvSpPr>
        <p:spPr>
          <a:xfrm>
            <a:off x="-1431081" y="6439529"/>
            <a:ext cx="2057400" cy="365125"/>
          </a:xfrm>
        </p:spPr>
        <p:txBody>
          <a:bodyPr/>
          <a:lstStyle/>
          <a:p>
            <a:fld id="{6DBC3F89-7668-1540-AD5C-795EA2E32FF8}" type="slidenum">
              <a:rPr lang="en-US" smtClean="0"/>
              <a:t>47</a:t>
            </a:fld>
            <a:endParaRPr lang="en-US"/>
          </a:p>
        </p:txBody>
      </p:sp>
    </p:spTree>
    <p:custDataLst>
      <p:tags r:id="rId1"/>
    </p:custDataLst>
    <p:extLst>
      <p:ext uri="{BB962C8B-B14F-4D97-AF65-F5344CB8AC3E}">
        <p14:creationId xmlns:p14="http://schemas.microsoft.com/office/powerpoint/2010/main" val="30081592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3129322"/>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Competency Name will be listed next to (…)</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Complete any required items on this screen. Depending upon Competency requirements, some mandatory information might be required</a:t>
            </a:r>
            <a:br>
              <a:rPr lang="en-AU" sz="1400" b="1" dirty="0">
                <a:solidFill>
                  <a:prstClr val="white"/>
                </a:solidFill>
                <a:latin typeface="Lato" panose="020F0502020204030203" pitchFamily="34" charset="0"/>
                <a:cs typeface="Times New Roman" panose="02020603050405020304" pitchFamily="18" charset="0"/>
              </a:rPr>
            </a:br>
            <a:r>
              <a:rPr lang="en-AU" sz="1400" b="1" dirty="0">
                <a:solidFill>
                  <a:prstClr val="white"/>
                </a:solidFill>
                <a:latin typeface="Lato" panose="020F0502020204030203" pitchFamily="34" charset="0"/>
                <a:cs typeface="Times New Roman" panose="02020603050405020304" pitchFamily="18" charset="0"/>
              </a:rPr>
              <a:t>E.g. Issue Date, Expiry Dates or </a:t>
            </a:r>
            <a:br>
              <a:rPr lang="en-AU" sz="1400" b="1" dirty="0">
                <a:solidFill>
                  <a:prstClr val="white"/>
                </a:solidFill>
                <a:latin typeface="Lato" panose="020F0502020204030203" pitchFamily="34" charset="0"/>
                <a:cs typeface="Times New Roman" panose="02020603050405020304" pitchFamily="18" charset="0"/>
              </a:rPr>
            </a:br>
            <a:r>
              <a:rPr lang="en-AU" sz="1400" b="1" dirty="0">
                <a:solidFill>
                  <a:prstClr val="white"/>
                </a:solidFill>
                <a:latin typeface="Lato" panose="020F0502020204030203" pitchFamily="34" charset="0"/>
                <a:cs typeface="Times New Roman" panose="02020603050405020304" pitchFamily="18" charset="0"/>
              </a:rPr>
              <a:t>Description Information</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If required, Location of </a:t>
            </a:r>
            <a:br>
              <a:rPr lang="en-AU" sz="1400" b="1" dirty="0">
                <a:solidFill>
                  <a:prstClr val="white"/>
                </a:solidFill>
                <a:latin typeface="Lato" panose="020F0502020204030203" pitchFamily="34" charset="0"/>
                <a:cs typeface="Times New Roman" panose="02020603050405020304" pitchFamily="18" charset="0"/>
              </a:rPr>
            </a:br>
            <a:r>
              <a:rPr lang="en-AU" sz="1400" b="1" dirty="0">
                <a:solidFill>
                  <a:prstClr val="white"/>
                </a:solidFill>
                <a:latin typeface="Lato" panose="020F0502020204030203" pitchFamily="34" charset="0"/>
                <a:cs typeface="Times New Roman" panose="02020603050405020304" pitchFamily="18" charset="0"/>
              </a:rPr>
              <a:t>Competency might also need</a:t>
            </a:r>
            <a:br>
              <a:rPr lang="en-AU" sz="1400" b="1" dirty="0">
                <a:solidFill>
                  <a:prstClr val="white"/>
                </a:solidFill>
                <a:latin typeface="Lato" panose="020F0502020204030203" pitchFamily="34" charset="0"/>
                <a:cs typeface="Times New Roman" panose="02020603050405020304" pitchFamily="18" charset="0"/>
              </a:rPr>
            </a:br>
            <a:r>
              <a:rPr lang="en-AU" sz="1400" b="1" dirty="0">
                <a:solidFill>
                  <a:prstClr val="white"/>
                </a:solidFill>
                <a:latin typeface="Lato" panose="020F0502020204030203" pitchFamily="34" charset="0"/>
                <a:cs typeface="Times New Roman" panose="02020603050405020304" pitchFamily="18" charset="0"/>
              </a:rPr>
              <a:t>to be chosen.</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“Save” when completed.</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5566926"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Assigning Competencies to a Worker</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1723549"/>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Locations will change depending upon your account and rights.</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 Icon denotes a REALM location</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 Icon denotes a SITE Location</a:t>
            </a:r>
          </a:p>
          <a:p>
            <a:pPr marL="171450" indent="-171450">
              <a:spcBef>
                <a:spcPts val="600"/>
              </a:spcBef>
              <a:spcAft>
                <a:spcPts val="600"/>
              </a:spcAft>
              <a:buClr>
                <a:schemeClr val="accent1"/>
              </a:buClr>
              <a:buFont typeface="Arial" panose="020B0604020202020204" pitchFamily="34" charset="0"/>
              <a:buChar char="•"/>
            </a:pPr>
            <a:r>
              <a:rPr lang="en-AU" sz="1100" b="1" dirty="0">
                <a:solidFill>
                  <a:schemeClr val="bg1">
                    <a:lumMod val="50000"/>
                  </a:schemeClr>
                </a:solidFill>
                <a:latin typeface="Lato" panose="020F0502020204030203" pitchFamily="34" charset="0"/>
              </a:rPr>
              <a:t>Important that you apply at the correct level. Talk to a Pegasus representative if you are unsure! </a:t>
            </a:r>
          </a:p>
          <a:p>
            <a:pPr marL="171450" indent="-171450">
              <a:spcBef>
                <a:spcPts val="600"/>
              </a:spcBef>
              <a:spcAft>
                <a:spcPts val="600"/>
              </a:spcAft>
              <a:buClr>
                <a:schemeClr val="accent1"/>
              </a:buClr>
              <a:buFont typeface="Arial" panose="020B0604020202020204" pitchFamily="34" charset="0"/>
              <a:buChar char="•"/>
            </a:pPr>
            <a:endParaRPr lang="en-AU" sz="1100" dirty="0">
              <a:solidFill>
                <a:schemeClr val="tx1">
                  <a:lumMod val="50000"/>
                  <a:lumOff val="50000"/>
                </a:schemeClr>
              </a:solidFill>
              <a:latin typeface="Lato" panose="020F0502020204030203" pitchFamily="34" charset="0"/>
            </a:endParaRPr>
          </a:p>
        </p:txBody>
      </p:sp>
      <p:pic>
        <p:nvPicPr>
          <p:cNvPr id="3" name="Picture 2">
            <a:extLst>
              <a:ext uri="{FF2B5EF4-FFF2-40B4-BE49-F238E27FC236}">
                <a16:creationId xmlns:a16="http://schemas.microsoft.com/office/drawing/2014/main" id="{3198DDE0-68E4-4299-8C8E-440381E439F3}"/>
              </a:ext>
            </a:extLst>
          </p:cNvPr>
          <p:cNvPicPr>
            <a:picLocks noChangeAspect="1"/>
          </p:cNvPicPr>
          <p:nvPr/>
        </p:nvPicPr>
        <p:blipFill>
          <a:blip r:embed="rId4"/>
          <a:stretch>
            <a:fillRect/>
          </a:stretch>
        </p:blipFill>
        <p:spPr>
          <a:xfrm>
            <a:off x="3272797" y="2694081"/>
            <a:ext cx="4333684" cy="3815756"/>
          </a:xfrm>
          <a:prstGeom prst="rect">
            <a:avLst/>
          </a:prstGeom>
          <a:effectLst>
            <a:outerShdw blurRad="63500" sx="102000" sy="102000" algn="ctr" rotWithShape="0">
              <a:prstClr val="black">
                <a:alpha val="40000"/>
              </a:prstClr>
            </a:outerShdw>
          </a:effectLst>
        </p:spPr>
      </p:pic>
      <p:pic>
        <p:nvPicPr>
          <p:cNvPr id="4" name="Picture 3">
            <a:extLst>
              <a:ext uri="{FF2B5EF4-FFF2-40B4-BE49-F238E27FC236}">
                <a16:creationId xmlns:a16="http://schemas.microsoft.com/office/drawing/2014/main" id="{807C79A1-BA7C-46B0-B948-AC719655C9C8}"/>
              </a:ext>
            </a:extLst>
          </p:cNvPr>
          <p:cNvPicPr>
            <a:picLocks noChangeAspect="1"/>
          </p:cNvPicPr>
          <p:nvPr/>
        </p:nvPicPr>
        <p:blipFill>
          <a:blip r:embed="rId5"/>
          <a:stretch>
            <a:fillRect/>
          </a:stretch>
        </p:blipFill>
        <p:spPr>
          <a:xfrm>
            <a:off x="6087548" y="4836341"/>
            <a:ext cx="2444954" cy="1108058"/>
          </a:xfrm>
          <a:prstGeom prst="rect">
            <a:avLst/>
          </a:prstGeom>
          <a:effectLst>
            <a:outerShdw blurRad="63500" sx="102000" sy="102000" algn="ctr" rotWithShape="0">
              <a:prstClr val="black">
                <a:alpha val="40000"/>
              </a:prstClr>
            </a:outerShdw>
          </a:effectLst>
        </p:spPr>
      </p:pic>
      <p:pic>
        <p:nvPicPr>
          <p:cNvPr id="16" name="Picture 15">
            <a:extLst>
              <a:ext uri="{FF2B5EF4-FFF2-40B4-BE49-F238E27FC236}">
                <a16:creationId xmlns:a16="http://schemas.microsoft.com/office/drawing/2014/main" id="{DDE024BB-3CAF-B24E-824F-A4CC71C4CB3F}"/>
              </a:ext>
            </a:extLst>
          </p:cNvPr>
          <p:cNvPicPr>
            <a:picLocks noChangeAspect="1"/>
          </p:cNvPicPr>
          <p:nvPr/>
        </p:nvPicPr>
        <p:blipFill>
          <a:blip r:embed="rId6"/>
          <a:stretch>
            <a:fillRect/>
          </a:stretch>
        </p:blipFill>
        <p:spPr>
          <a:xfrm rot="11573403" flipH="1" flipV="1">
            <a:off x="6432935" y="4184244"/>
            <a:ext cx="686271" cy="718364"/>
          </a:xfrm>
          <a:prstGeom prst="rect">
            <a:avLst/>
          </a:prstGeom>
        </p:spPr>
      </p:pic>
      <p:pic>
        <p:nvPicPr>
          <p:cNvPr id="1028" name="Picture 4">
            <a:extLst>
              <a:ext uri="{FF2B5EF4-FFF2-40B4-BE49-F238E27FC236}">
                <a16:creationId xmlns:a16="http://schemas.microsoft.com/office/drawing/2014/main" id="{17A0E386-6EE1-4C17-8B73-030E6AFDE21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64016" y="1544623"/>
            <a:ext cx="285750" cy="71437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F6258668-B8F5-41B0-B00C-4D37169688BA}"/>
              </a:ext>
            </a:extLst>
          </p:cNvPr>
          <p:cNvPicPr>
            <a:picLocks noChangeAspect="1"/>
          </p:cNvPicPr>
          <p:nvPr/>
        </p:nvPicPr>
        <p:blipFill>
          <a:blip r:embed="rId6"/>
          <a:stretch>
            <a:fillRect/>
          </a:stretch>
        </p:blipFill>
        <p:spPr>
          <a:xfrm rot="4583136">
            <a:off x="7416457" y="5825258"/>
            <a:ext cx="597945" cy="609239"/>
          </a:xfrm>
          <a:prstGeom prst="rect">
            <a:avLst/>
          </a:prstGeom>
        </p:spPr>
      </p:pic>
      <p:sp>
        <p:nvSpPr>
          <p:cNvPr id="2" name="Slide Number Placeholder 1">
            <a:extLst>
              <a:ext uri="{FF2B5EF4-FFF2-40B4-BE49-F238E27FC236}">
                <a16:creationId xmlns:a16="http://schemas.microsoft.com/office/drawing/2014/main" id="{C31D8C3B-B7E3-482C-98F0-2F9281057BA1}"/>
              </a:ext>
            </a:extLst>
          </p:cNvPr>
          <p:cNvSpPr>
            <a:spLocks noGrp="1"/>
          </p:cNvSpPr>
          <p:nvPr>
            <p:ph type="sldNum" sz="quarter" idx="12"/>
          </p:nvPr>
        </p:nvSpPr>
        <p:spPr>
          <a:xfrm>
            <a:off x="-1431081" y="6439529"/>
            <a:ext cx="2057400" cy="365125"/>
          </a:xfrm>
        </p:spPr>
        <p:txBody>
          <a:bodyPr/>
          <a:lstStyle/>
          <a:p>
            <a:fld id="{6DBC3F89-7668-1540-AD5C-795EA2E32FF8}" type="slidenum">
              <a:rPr lang="en-US" smtClean="0"/>
              <a:t>48</a:t>
            </a:fld>
            <a:endParaRPr lang="en-US"/>
          </a:p>
        </p:txBody>
      </p:sp>
    </p:spTree>
    <p:custDataLst>
      <p:tags r:id="rId1"/>
    </p:custDataLst>
    <p:extLst>
      <p:ext uri="{BB962C8B-B14F-4D97-AF65-F5344CB8AC3E}">
        <p14:creationId xmlns:p14="http://schemas.microsoft.com/office/powerpoint/2010/main" val="23977310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482991"/>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Once saved, Competency now stored against worker profile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Option to re-edit if mistakes made can be done by clicking “Edit” icon</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Option to add document evidence against Competency can be done by clicking “+ Add Document” icon</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Option to “Deactivate” this  competency can be done if required.</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5566926"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Assigning Competencies to a Worker</a:t>
            </a:r>
          </a:p>
        </p:txBody>
      </p:sp>
      <p:pic>
        <p:nvPicPr>
          <p:cNvPr id="7" name="Picture 6">
            <a:extLst>
              <a:ext uri="{FF2B5EF4-FFF2-40B4-BE49-F238E27FC236}">
                <a16:creationId xmlns:a16="http://schemas.microsoft.com/office/drawing/2014/main" id="{F40B23C7-B89A-469F-A1B9-65F9986B96B0}"/>
              </a:ext>
            </a:extLst>
          </p:cNvPr>
          <p:cNvPicPr>
            <a:picLocks noChangeAspect="1"/>
          </p:cNvPicPr>
          <p:nvPr/>
        </p:nvPicPr>
        <p:blipFill>
          <a:blip r:embed="rId4"/>
          <a:stretch>
            <a:fillRect/>
          </a:stretch>
        </p:blipFill>
        <p:spPr>
          <a:xfrm>
            <a:off x="4340958" y="2571142"/>
            <a:ext cx="3424953" cy="3938695"/>
          </a:xfrm>
          <a:prstGeom prst="rect">
            <a:avLst/>
          </a:prstGeom>
          <a:effectLst>
            <a:outerShdw blurRad="63500" sx="102000" sy="102000" algn="ctr" rotWithShape="0">
              <a:prstClr val="black">
                <a:alpha val="40000"/>
              </a:prstClr>
            </a:outerShdw>
          </a:effectLst>
        </p:spPr>
      </p:pic>
      <p:sp>
        <p:nvSpPr>
          <p:cNvPr id="14" name="TextBox 13">
            <a:extLst>
              <a:ext uri="{FF2B5EF4-FFF2-40B4-BE49-F238E27FC236}">
                <a16:creationId xmlns:a16="http://schemas.microsoft.com/office/drawing/2014/main" id="{0E93CB89-013F-431B-ADCE-3731A82BA3A9}"/>
              </a:ext>
            </a:extLst>
          </p:cNvPr>
          <p:cNvSpPr txBox="1"/>
          <p:nvPr/>
        </p:nvSpPr>
        <p:spPr>
          <a:xfrm>
            <a:off x="4018507" y="1267607"/>
            <a:ext cx="4513995" cy="1261884"/>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Depending upon the Competency, some additional steps might be  required such as Permit to Train, Train, Assess, Authorise or Appoint. Each will need to be signed off before Competency is Complete.</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 Competency will sit as “In Progress” until all progress steps performed.</a:t>
            </a:r>
            <a:endParaRPr lang="en-AU" sz="1100" dirty="0">
              <a:solidFill>
                <a:schemeClr val="tx1">
                  <a:lumMod val="50000"/>
                  <a:lumOff val="50000"/>
                </a:schemeClr>
              </a:solidFill>
              <a:latin typeface="Lato" panose="020F0502020204030203" pitchFamily="34" charset="0"/>
            </a:endParaRPr>
          </a:p>
        </p:txBody>
      </p:sp>
      <p:sp>
        <p:nvSpPr>
          <p:cNvPr id="2" name="Slide Number Placeholder 1">
            <a:extLst>
              <a:ext uri="{FF2B5EF4-FFF2-40B4-BE49-F238E27FC236}">
                <a16:creationId xmlns:a16="http://schemas.microsoft.com/office/drawing/2014/main" id="{27D6647A-DE96-46DE-9C12-84551FFA6698}"/>
              </a:ext>
            </a:extLst>
          </p:cNvPr>
          <p:cNvSpPr>
            <a:spLocks noGrp="1"/>
          </p:cNvSpPr>
          <p:nvPr>
            <p:ph type="sldNum" sz="quarter" idx="12"/>
          </p:nvPr>
        </p:nvSpPr>
        <p:spPr>
          <a:xfrm>
            <a:off x="-1431081" y="6439529"/>
            <a:ext cx="2057400" cy="365125"/>
          </a:xfrm>
        </p:spPr>
        <p:txBody>
          <a:bodyPr/>
          <a:lstStyle/>
          <a:p>
            <a:fld id="{6DBC3F89-7668-1540-AD5C-795EA2E32FF8}" type="slidenum">
              <a:rPr lang="en-US" smtClean="0"/>
              <a:t>49</a:t>
            </a:fld>
            <a:endParaRPr lang="en-US"/>
          </a:p>
        </p:txBody>
      </p:sp>
      <p:sp>
        <p:nvSpPr>
          <p:cNvPr id="10" name="TextBox 9">
            <a:extLst>
              <a:ext uri="{FF2B5EF4-FFF2-40B4-BE49-F238E27FC236}">
                <a16:creationId xmlns:a16="http://schemas.microsoft.com/office/drawing/2014/main" id="{07058CFE-CCDF-4880-8D9C-81F1E671E372}"/>
              </a:ext>
            </a:extLst>
          </p:cNvPr>
          <p:cNvSpPr txBox="1"/>
          <p:nvPr/>
        </p:nvSpPr>
        <p:spPr>
          <a:xfrm>
            <a:off x="626320" y="5064055"/>
            <a:ext cx="3154212" cy="430887"/>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For more information  on Pending Steps, please see </a:t>
            </a:r>
            <a:r>
              <a:rPr lang="en-AU" sz="1100">
                <a:solidFill>
                  <a:schemeClr val="bg1">
                    <a:lumMod val="50000"/>
                  </a:schemeClr>
                </a:solidFill>
                <a:latin typeface="Lato" panose="020F0502020204030203" pitchFamily="34" charset="0"/>
              </a:rPr>
              <a:t>this video </a:t>
            </a:r>
            <a:endParaRPr lang="en-AU" sz="1100" dirty="0">
              <a:solidFill>
                <a:schemeClr val="tx1">
                  <a:lumMod val="50000"/>
                  <a:lumOff val="50000"/>
                </a:schemeClr>
              </a:solidFill>
              <a:latin typeface="Lato" panose="020F0502020204030203" pitchFamily="34" charset="0"/>
            </a:endParaRPr>
          </a:p>
        </p:txBody>
      </p:sp>
    </p:spTree>
    <p:custDataLst>
      <p:tags r:id="rId1"/>
    </p:custDataLst>
    <p:extLst>
      <p:ext uri="{BB962C8B-B14F-4D97-AF65-F5344CB8AC3E}">
        <p14:creationId xmlns:p14="http://schemas.microsoft.com/office/powerpoint/2010/main" val="2303343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ndoor, black, sitting, water&#10;&#10;Description automatically generated">
            <a:extLst>
              <a:ext uri="{FF2B5EF4-FFF2-40B4-BE49-F238E27FC236}">
                <a16:creationId xmlns:a16="http://schemas.microsoft.com/office/drawing/2014/main" id="{CDF29792-21AA-4C27-839B-923B41F1DF4B}"/>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30000"/>
                    </a14:imgEffect>
                  </a14:imgLayer>
                </a14:imgProps>
              </a:ext>
            </a:extLst>
          </a:blip>
          <a:stretch>
            <a:fillRect/>
          </a:stretch>
        </p:blipFill>
        <p:spPr>
          <a:xfrm>
            <a:off x="-1480957" y="0"/>
            <a:ext cx="12105914" cy="6858000"/>
          </a:xfrm>
          <a:prstGeom prst="rect">
            <a:avLst/>
          </a:prstGeom>
        </p:spPr>
      </p:pic>
      <p:grpSp>
        <p:nvGrpSpPr>
          <p:cNvPr id="2" name="Group 1">
            <a:extLst>
              <a:ext uri="{FF2B5EF4-FFF2-40B4-BE49-F238E27FC236}">
                <a16:creationId xmlns:a16="http://schemas.microsoft.com/office/drawing/2014/main" id="{9888A4BB-E6FA-0F44-9563-EB91B4D8E2F5}"/>
              </a:ext>
            </a:extLst>
          </p:cNvPr>
          <p:cNvGrpSpPr/>
          <p:nvPr/>
        </p:nvGrpSpPr>
        <p:grpSpPr>
          <a:xfrm>
            <a:off x="1460946" y="608653"/>
            <a:ext cx="6222107" cy="3575881"/>
            <a:chOff x="2249172" y="-73406"/>
            <a:chExt cx="16592283" cy="9535677"/>
          </a:xfrm>
        </p:grpSpPr>
        <p:sp>
          <p:nvSpPr>
            <p:cNvPr id="14" name="TextBox 13">
              <a:extLst>
                <a:ext uri="{FF2B5EF4-FFF2-40B4-BE49-F238E27FC236}">
                  <a16:creationId xmlns:a16="http://schemas.microsoft.com/office/drawing/2014/main" id="{9ED1986D-7038-FA43-9562-E21913F905E0}"/>
                </a:ext>
              </a:extLst>
            </p:cNvPr>
            <p:cNvSpPr txBox="1"/>
            <p:nvPr/>
          </p:nvSpPr>
          <p:spPr>
            <a:xfrm>
              <a:off x="10299011" y="8785162"/>
              <a:ext cx="492616" cy="677109"/>
            </a:xfrm>
            <a:prstGeom prst="rect">
              <a:avLst/>
            </a:prstGeom>
            <a:noFill/>
          </p:spPr>
          <p:txBody>
            <a:bodyPr wrap="none" rtlCol="0">
              <a:spAutoFit/>
            </a:bodyPr>
            <a:lstStyle/>
            <a:p>
              <a:pPr algn="ctr">
                <a:spcBef>
                  <a:spcPts val="600"/>
                </a:spcBef>
                <a:spcAft>
                  <a:spcPts val="600"/>
                </a:spcAft>
              </a:pPr>
              <a:endParaRPr lang="en-US" sz="1050" spc="225"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2249172" y="-73406"/>
              <a:ext cx="16592283" cy="1477327"/>
            </a:xfrm>
            <a:prstGeom prst="rect">
              <a:avLst/>
            </a:prstGeom>
            <a:noFill/>
            <a:ln>
              <a:noFill/>
            </a:ln>
          </p:spPr>
          <p:txBody>
            <a:bodyPr wrap="square" rtlCol="0">
              <a:spAutoFit/>
            </a:bodyPr>
            <a:lstStyle/>
            <a:p>
              <a:pPr algn="ctr">
                <a:spcBef>
                  <a:spcPts val="600"/>
                </a:spcBef>
                <a:spcAft>
                  <a:spcPts val="600"/>
                </a:spcAft>
              </a:pPr>
              <a:r>
                <a:rPr lang="en-US" sz="30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TABLE OF CONTENTS</a:t>
              </a:r>
            </a:p>
          </p:txBody>
        </p:sp>
      </p:grpSp>
      <p:pic>
        <p:nvPicPr>
          <p:cNvPr id="11" name="Picture 10">
            <a:extLst>
              <a:ext uri="{FF2B5EF4-FFF2-40B4-BE49-F238E27FC236}">
                <a16:creationId xmlns:a16="http://schemas.microsoft.com/office/drawing/2014/main" id="{A608EBCB-37B8-B242-B3F0-82C4377BB21C}"/>
              </a:ext>
            </a:extLst>
          </p:cNvPr>
          <p:cNvPicPr>
            <a:picLocks noChangeAspect="1"/>
          </p:cNvPicPr>
          <p:nvPr/>
        </p:nvPicPr>
        <p:blipFill>
          <a:blip r:embed="rId5"/>
          <a:stretch>
            <a:fillRect/>
          </a:stretch>
        </p:blipFill>
        <p:spPr>
          <a:xfrm>
            <a:off x="4300770" y="66195"/>
            <a:ext cx="542458" cy="542458"/>
          </a:xfrm>
          <a:prstGeom prst="rect">
            <a:avLst/>
          </a:prstGeom>
        </p:spPr>
      </p:pic>
      <p:sp>
        <p:nvSpPr>
          <p:cNvPr id="8" name="TextBox 7">
            <a:extLst>
              <a:ext uri="{FF2B5EF4-FFF2-40B4-BE49-F238E27FC236}">
                <a16:creationId xmlns:a16="http://schemas.microsoft.com/office/drawing/2014/main" id="{49A5CDA4-6650-4C5B-BD79-9DE360FC440F}"/>
              </a:ext>
            </a:extLst>
          </p:cNvPr>
          <p:cNvSpPr txBox="1"/>
          <p:nvPr/>
        </p:nvSpPr>
        <p:spPr>
          <a:xfrm>
            <a:off x="369454" y="1112962"/>
            <a:ext cx="8405089" cy="5693866"/>
          </a:xfrm>
          <a:prstGeom prst="rect">
            <a:avLst/>
          </a:prstGeom>
          <a:noFill/>
          <a:ln>
            <a:noFill/>
          </a:ln>
        </p:spPr>
        <p:txBody>
          <a:bodyPr wrap="square" rtlCol="0">
            <a:spAutoFit/>
          </a:bodyPr>
          <a:lstStyle/>
          <a:p>
            <a:pPr>
              <a:spcBef>
                <a:spcPts val="600"/>
              </a:spcBef>
              <a:spcAft>
                <a:spcPts val="600"/>
              </a:spcAft>
            </a:pPr>
            <a:r>
              <a:rPr lang="en-US" sz="24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Viewing Worker Profiles										6</a:t>
            </a:r>
          </a:p>
          <a:p>
            <a:pPr>
              <a:spcBef>
                <a:spcPts val="600"/>
              </a:spcBef>
              <a:spcAft>
                <a:spcPts val="600"/>
              </a:spcAft>
            </a:pPr>
            <a:r>
              <a:rPr lang="en-US" sz="24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Adding an Existing Worker									12</a:t>
            </a:r>
          </a:p>
          <a:p>
            <a:pPr>
              <a:spcBef>
                <a:spcPts val="600"/>
              </a:spcBef>
              <a:spcAft>
                <a:spcPts val="600"/>
              </a:spcAft>
            </a:pPr>
            <a:r>
              <a:rPr lang="en-US" sz="24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Adding a New Worker											18</a:t>
            </a:r>
          </a:p>
          <a:p>
            <a:pPr>
              <a:spcBef>
                <a:spcPts val="600"/>
              </a:spcBef>
              <a:spcAft>
                <a:spcPts val="600"/>
              </a:spcAft>
            </a:pPr>
            <a:r>
              <a:rPr lang="en-US" sz="24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Managing Blocks on Workers									25</a:t>
            </a:r>
          </a:p>
          <a:p>
            <a:pPr>
              <a:spcBef>
                <a:spcPts val="600"/>
              </a:spcBef>
              <a:spcAft>
                <a:spcPts val="600"/>
              </a:spcAft>
            </a:pPr>
            <a:r>
              <a:rPr lang="en-US" sz="2400" b="1">
                <a:solidFill>
                  <a:schemeClr val="bg1"/>
                </a:solidFill>
                <a:latin typeface="Lato Black" panose="020F0502020204030203" pitchFamily="34" charset="77"/>
                <a:ea typeface="Lato Black" panose="020F0502020204030203" pitchFamily="34" charset="0"/>
                <a:cs typeface="Lato Black" panose="020F0502020204030203" pitchFamily="34" charset="0"/>
              </a:rPr>
              <a:t>Managing Access Keys</a:t>
            </a:r>
            <a:r>
              <a:rPr lang="en-US" sz="24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											34</a:t>
            </a:r>
          </a:p>
          <a:p>
            <a:pPr>
              <a:spcBef>
                <a:spcPts val="600"/>
              </a:spcBef>
              <a:spcAft>
                <a:spcPts val="600"/>
              </a:spcAft>
            </a:pPr>
            <a:r>
              <a:rPr lang="en-US" sz="24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Onsite Now/Log Off/Emergency Evac						39</a:t>
            </a:r>
          </a:p>
          <a:p>
            <a:pPr>
              <a:spcBef>
                <a:spcPts val="600"/>
              </a:spcBef>
              <a:spcAft>
                <a:spcPts val="600"/>
              </a:spcAft>
            </a:pPr>
            <a:r>
              <a:rPr lang="en-US" sz="24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Assigning Competencies										48</a:t>
            </a:r>
          </a:p>
          <a:p>
            <a:pPr>
              <a:spcBef>
                <a:spcPts val="600"/>
              </a:spcBef>
              <a:spcAft>
                <a:spcPts val="600"/>
              </a:spcAft>
            </a:pPr>
            <a:r>
              <a:rPr lang="en-US" sz="24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Adding Roles														50</a:t>
            </a:r>
          </a:p>
          <a:p>
            <a:pPr>
              <a:spcBef>
                <a:spcPts val="600"/>
              </a:spcBef>
              <a:spcAft>
                <a:spcPts val="600"/>
              </a:spcAft>
            </a:pPr>
            <a:r>
              <a:rPr lang="en-US" sz="24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Renewing an Expired Competency							52</a:t>
            </a:r>
          </a:p>
          <a:p>
            <a:pPr>
              <a:spcBef>
                <a:spcPts val="600"/>
              </a:spcBef>
              <a:spcAft>
                <a:spcPts val="600"/>
              </a:spcAft>
            </a:pPr>
            <a:r>
              <a:rPr lang="en-US" sz="24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Managing Crews												59</a:t>
            </a:r>
          </a:p>
          <a:p>
            <a:pPr>
              <a:spcBef>
                <a:spcPts val="600"/>
              </a:spcBef>
              <a:spcAft>
                <a:spcPts val="600"/>
              </a:spcAft>
            </a:pPr>
            <a:r>
              <a:rPr lang="en-US" sz="24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Optional Tools													64</a:t>
            </a:r>
            <a:endParaRPr lang="en-US" sz="3000" b="1" dirty="0">
              <a:solidFill>
                <a:schemeClr val="bg1"/>
              </a:solidFill>
              <a:latin typeface="Lato Black" panose="020F0502020204030203" pitchFamily="34" charset="77"/>
              <a:ea typeface="Lato Black" panose="020F0502020204030203" pitchFamily="34" charset="0"/>
              <a:cs typeface="Lato Black" panose="020F0502020204030203" pitchFamily="34" charset="0"/>
            </a:endParaRPr>
          </a:p>
        </p:txBody>
      </p:sp>
    </p:spTree>
    <p:custDataLst>
      <p:tags r:id="rId1"/>
    </p:custDataLst>
    <p:extLst>
      <p:ext uri="{BB962C8B-B14F-4D97-AF65-F5344CB8AC3E}">
        <p14:creationId xmlns:p14="http://schemas.microsoft.com/office/powerpoint/2010/main" val="410115324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636880"/>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View Progress Section</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Incomplete Action required</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Compete the action screens prompted, entering in notes where required.</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Step will change from “In Progress” to a successful green text for the completed step.</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09" y="480378"/>
            <a:ext cx="7563371"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Assigning Competencies to a Worker – Changing Progress </a:t>
            </a:r>
          </a:p>
        </p:txBody>
      </p:sp>
      <p:sp>
        <p:nvSpPr>
          <p:cNvPr id="14" name="TextBox 13">
            <a:extLst>
              <a:ext uri="{FF2B5EF4-FFF2-40B4-BE49-F238E27FC236}">
                <a16:creationId xmlns:a16="http://schemas.microsoft.com/office/drawing/2014/main" id="{0E93CB89-013F-431B-ADCE-3731A82BA3A9}"/>
              </a:ext>
            </a:extLst>
          </p:cNvPr>
          <p:cNvSpPr txBox="1"/>
          <p:nvPr/>
        </p:nvSpPr>
        <p:spPr>
          <a:xfrm>
            <a:off x="4010747" y="1268689"/>
            <a:ext cx="4513995" cy="1585049"/>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Additional steps might be required to change progress of a competency from “In Progress” to “Competent”</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Each step completed will have information added as to who completed that step. In example below, Damien Challen is recording that Betty White did the training, but his name is recorded against this competency process step.</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Green “Trained” text indicates Progress step successfully completed</a:t>
            </a:r>
          </a:p>
        </p:txBody>
      </p:sp>
      <p:pic>
        <p:nvPicPr>
          <p:cNvPr id="7" name="Picture 6">
            <a:extLst>
              <a:ext uri="{FF2B5EF4-FFF2-40B4-BE49-F238E27FC236}">
                <a16:creationId xmlns:a16="http://schemas.microsoft.com/office/drawing/2014/main" id="{04506D16-E3BF-43CC-A756-FC2EF4ED266E}"/>
              </a:ext>
            </a:extLst>
          </p:cNvPr>
          <p:cNvPicPr>
            <a:picLocks noChangeAspect="1"/>
          </p:cNvPicPr>
          <p:nvPr/>
        </p:nvPicPr>
        <p:blipFill>
          <a:blip r:embed="rId4"/>
          <a:stretch>
            <a:fillRect/>
          </a:stretch>
        </p:blipFill>
        <p:spPr>
          <a:xfrm>
            <a:off x="985412" y="3568876"/>
            <a:ext cx="2941353" cy="3189918"/>
          </a:xfrm>
          <a:prstGeom prst="rect">
            <a:avLst/>
          </a:prstGeom>
          <a:effectLst>
            <a:outerShdw blurRad="63500" sx="102000" sy="102000" algn="ctr" rotWithShape="0">
              <a:prstClr val="black">
                <a:alpha val="40000"/>
              </a:prstClr>
            </a:outerShdw>
          </a:effectLst>
        </p:spPr>
      </p:pic>
      <p:pic>
        <p:nvPicPr>
          <p:cNvPr id="13" name="Picture 12">
            <a:extLst>
              <a:ext uri="{FF2B5EF4-FFF2-40B4-BE49-F238E27FC236}">
                <a16:creationId xmlns:a16="http://schemas.microsoft.com/office/drawing/2014/main" id="{2A19F534-2197-45D6-8F43-3B1631A0C810}"/>
              </a:ext>
            </a:extLst>
          </p:cNvPr>
          <p:cNvPicPr>
            <a:picLocks noChangeAspect="1"/>
          </p:cNvPicPr>
          <p:nvPr/>
        </p:nvPicPr>
        <p:blipFill>
          <a:blip r:embed="rId5"/>
          <a:stretch>
            <a:fillRect/>
          </a:stretch>
        </p:blipFill>
        <p:spPr>
          <a:xfrm>
            <a:off x="3685850" y="4710518"/>
            <a:ext cx="3943969" cy="1512224"/>
          </a:xfrm>
          <a:prstGeom prst="rect">
            <a:avLst/>
          </a:prstGeom>
          <a:effectLst>
            <a:outerShdw blurRad="63500" sx="102000" sy="102000" algn="ctr" rotWithShape="0">
              <a:prstClr val="black">
                <a:alpha val="40000"/>
              </a:prstClr>
            </a:outerShdw>
          </a:effectLst>
        </p:spPr>
      </p:pic>
      <p:pic>
        <p:nvPicPr>
          <p:cNvPr id="15" name="Picture 14">
            <a:extLst>
              <a:ext uri="{FF2B5EF4-FFF2-40B4-BE49-F238E27FC236}">
                <a16:creationId xmlns:a16="http://schemas.microsoft.com/office/drawing/2014/main" id="{E6527F7D-7AF6-4AC1-8AAB-290B0F8C3A76}"/>
              </a:ext>
            </a:extLst>
          </p:cNvPr>
          <p:cNvPicPr>
            <a:picLocks noChangeAspect="1"/>
          </p:cNvPicPr>
          <p:nvPr/>
        </p:nvPicPr>
        <p:blipFill>
          <a:blip r:embed="rId6"/>
          <a:stretch>
            <a:fillRect/>
          </a:stretch>
        </p:blipFill>
        <p:spPr>
          <a:xfrm rot="15969257">
            <a:off x="3257352" y="5676120"/>
            <a:ext cx="856997" cy="873184"/>
          </a:xfrm>
          <a:prstGeom prst="rect">
            <a:avLst/>
          </a:prstGeom>
        </p:spPr>
      </p:pic>
      <p:pic>
        <p:nvPicPr>
          <p:cNvPr id="11" name="Picture 10">
            <a:extLst>
              <a:ext uri="{FF2B5EF4-FFF2-40B4-BE49-F238E27FC236}">
                <a16:creationId xmlns:a16="http://schemas.microsoft.com/office/drawing/2014/main" id="{C8C796A3-165B-412A-A0FD-DB9315759FAC}"/>
              </a:ext>
            </a:extLst>
          </p:cNvPr>
          <p:cNvPicPr>
            <a:picLocks noChangeAspect="1"/>
          </p:cNvPicPr>
          <p:nvPr/>
        </p:nvPicPr>
        <p:blipFill>
          <a:blip r:embed="rId7"/>
          <a:stretch>
            <a:fillRect/>
          </a:stretch>
        </p:blipFill>
        <p:spPr>
          <a:xfrm>
            <a:off x="5636421" y="3228975"/>
            <a:ext cx="2988119" cy="1978411"/>
          </a:xfrm>
          <a:prstGeom prst="rect">
            <a:avLst/>
          </a:prstGeom>
          <a:effectLst>
            <a:outerShdw blurRad="63500" sx="102000" sy="102000" algn="ctr" rotWithShape="0">
              <a:prstClr val="black">
                <a:alpha val="40000"/>
              </a:prstClr>
            </a:outerShdw>
          </a:effectLst>
        </p:spPr>
      </p:pic>
      <p:pic>
        <p:nvPicPr>
          <p:cNvPr id="16" name="Picture 15">
            <a:extLst>
              <a:ext uri="{FF2B5EF4-FFF2-40B4-BE49-F238E27FC236}">
                <a16:creationId xmlns:a16="http://schemas.microsoft.com/office/drawing/2014/main" id="{DDE024BB-3CAF-B24E-824F-A4CC71C4CB3F}"/>
              </a:ext>
            </a:extLst>
          </p:cNvPr>
          <p:cNvPicPr>
            <a:picLocks noChangeAspect="1"/>
          </p:cNvPicPr>
          <p:nvPr/>
        </p:nvPicPr>
        <p:blipFill>
          <a:blip r:embed="rId6"/>
          <a:stretch>
            <a:fillRect/>
          </a:stretch>
        </p:blipFill>
        <p:spPr>
          <a:xfrm rot="9196165" flipH="1">
            <a:off x="7409623" y="5083817"/>
            <a:ext cx="757768" cy="793204"/>
          </a:xfrm>
          <a:prstGeom prst="rect">
            <a:avLst/>
          </a:prstGeom>
        </p:spPr>
      </p:pic>
      <p:sp>
        <p:nvSpPr>
          <p:cNvPr id="2" name="Slide Number Placeholder 1">
            <a:extLst>
              <a:ext uri="{FF2B5EF4-FFF2-40B4-BE49-F238E27FC236}">
                <a16:creationId xmlns:a16="http://schemas.microsoft.com/office/drawing/2014/main" id="{62A21E48-53E7-4F81-99DD-2D22A5BD418D}"/>
              </a:ext>
            </a:extLst>
          </p:cNvPr>
          <p:cNvSpPr>
            <a:spLocks noGrp="1"/>
          </p:cNvSpPr>
          <p:nvPr>
            <p:ph type="sldNum" sz="quarter" idx="12"/>
          </p:nvPr>
        </p:nvSpPr>
        <p:spPr>
          <a:xfrm>
            <a:off x="-1431081" y="6439529"/>
            <a:ext cx="2057400" cy="365125"/>
          </a:xfrm>
        </p:spPr>
        <p:txBody>
          <a:bodyPr/>
          <a:lstStyle/>
          <a:p>
            <a:fld id="{6DBC3F89-7668-1540-AD5C-795EA2E32FF8}" type="slidenum">
              <a:rPr lang="en-US" smtClean="0"/>
              <a:t>50</a:t>
            </a:fld>
            <a:endParaRPr lang="en-US"/>
          </a:p>
        </p:txBody>
      </p:sp>
    </p:spTree>
    <p:custDataLst>
      <p:tags r:id="rId1"/>
    </p:custDataLst>
    <p:extLst>
      <p:ext uri="{BB962C8B-B14F-4D97-AF65-F5344CB8AC3E}">
        <p14:creationId xmlns:p14="http://schemas.microsoft.com/office/powerpoint/2010/main" val="367959445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544547"/>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Once all progress steps completed, competency will show in green text as Competent</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Will be visible against Worker profile  as Green icon showing valid competency.</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“Renew” will restart the process for this competency against this worker. However competency will continue to remain valid until its expiry date.</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09" y="480378"/>
            <a:ext cx="7563371"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Assigning Competencies to a Worker – Completed Steps</a:t>
            </a:r>
          </a:p>
        </p:txBody>
      </p:sp>
      <p:sp>
        <p:nvSpPr>
          <p:cNvPr id="14" name="TextBox 13">
            <a:extLst>
              <a:ext uri="{FF2B5EF4-FFF2-40B4-BE49-F238E27FC236}">
                <a16:creationId xmlns:a16="http://schemas.microsoft.com/office/drawing/2014/main" id="{0E93CB89-013F-431B-ADCE-3731A82BA3A9}"/>
              </a:ext>
            </a:extLst>
          </p:cNvPr>
          <p:cNvSpPr txBox="1"/>
          <p:nvPr/>
        </p:nvSpPr>
        <p:spPr>
          <a:xfrm>
            <a:off x="4018507" y="1267607"/>
            <a:ext cx="4513995" cy="2062103"/>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Competency will also show in Onsite Track Easy against that workers profile, with data and notes matching what was entered while approving this competency.</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Document attachments, if any, can now also be viewed by approved editors and viewers.</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User Permissions to View Documents are “Can Download Files”</a:t>
            </a:r>
          </a:p>
          <a:p>
            <a:pPr marL="171450" indent="-171450">
              <a:spcBef>
                <a:spcPts val="600"/>
              </a:spcBef>
              <a:spcAft>
                <a:spcPts val="600"/>
              </a:spcAft>
              <a:buClr>
                <a:schemeClr val="accent1"/>
              </a:buClr>
              <a:buFont typeface="Arial" panose="020B0604020202020204" pitchFamily="34" charset="0"/>
              <a:buChar char="•"/>
            </a:pPr>
            <a:endParaRPr lang="en-AU" sz="1100" dirty="0">
              <a:solidFill>
                <a:schemeClr val="bg1">
                  <a:lumMod val="50000"/>
                </a:schemeClr>
              </a:solidFill>
              <a:latin typeface="Lato" panose="020F0502020204030203" pitchFamily="34" charset="0"/>
            </a:endParaRPr>
          </a:p>
          <a:p>
            <a:pPr marL="171450" indent="-171450">
              <a:spcBef>
                <a:spcPts val="600"/>
              </a:spcBef>
              <a:spcAft>
                <a:spcPts val="600"/>
              </a:spcAft>
              <a:buClr>
                <a:schemeClr val="accent1"/>
              </a:buClr>
              <a:buFont typeface="Arial" panose="020B0604020202020204" pitchFamily="34" charset="0"/>
              <a:buChar char="•"/>
            </a:pPr>
            <a:endParaRPr lang="en-AU" sz="1100" dirty="0">
              <a:solidFill>
                <a:schemeClr val="tx1">
                  <a:lumMod val="50000"/>
                  <a:lumOff val="50000"/>
                </a:schemeClr>
              </a:solidFill>
              <a:latin typeface="Lato" panose="020F0502020204030203" pitchFamily="34" charset="0"/>
            </a:endParaRPr>
          </a:p>
        </p:txBody>
      </p:sp>
      <p:pic>
        <p:nvPicPr>
          <p:cNvPr id="4" name="Picture 3">
            <a:extLst>
              <a:ext uri="{FF2B5EF4-FFF2-40B4-BE49-F238E27FC236}">
                <a16:creationId xmlns:a16="http://schemas.microsoft.com/office/drawing/2014/main" id="{F00B1624-346F-46E0-B046-EA7CA4037559}"/>
              </a:ext>
            </a:extLst>
          </p:cNvPr>
          <p:cNvPicPr>
            <a:picLocks noChangeAspect="1"/>
          </p:cNvPicPr>
          <p:nvPr/>
        </p:nvPicPr>
        <p:blipFill>
          <a:blip r:embed="rId4"/>
          <a:stretch>
            <a:fillRect/>
          </a:stretch>
        </p:blipFill>
        <p:spPr>
          <a:xfrm>
            <a:off x="794183" y="4675325"/>
            <a:ext cx="4247167" cy="1880387"/>
          </a:xfrm>
          <a:prstGeom prst="rect">
            <a:avLst/>
          </a:prstGeom>
          <a:effectLst>
            <a:outerShdw blurRad="63500" sx="102000" sy="102000" algn="ctr" rotWithShape="0">
              <a:prstClr val="black">
                <a:alpha val="40000"/>
              </a:prstClr>
            </a:outerShdw>
          </a:effectLst>
        </p:spPr>
      </p:pic>
      <p:pic>
        <p:nvPicPr>
          <p:cNvPr id="2" name="Picture 1">
            <a:extLst>
              <a:ext uri="{FF2B5EF4-FFF2-40B4-BE49-F238E27FC236}">
                <a16:creationId xmlns:a16="http://schemas.microsoft.com/office/drawing/2014/main" id="{20FBE27E-5A43-40A2-BAA3-EC39C16614DF}"/>
              </a:ext>
            </a:extLst>
          </p:cNvPr>
          <p:cNvPicPr>
            <a:picLocks noChangeAspect="1"/>
          </p:cNvPicPr>
          <p:nvPr/>
        </p:nvPicPr>
        <p:blipFill>
          <a:blip r:embed="rId5"/>
          <a:stretch>
            <a:fillRect/>
          </a:stretch>
        </p:blipFill>
        <p:spPr>
          <a:xfrm>
            <a:off x="4179513" y="2777075"/>
            <a:ext cx="3283470" cy="3774663"/>
          </a:xfrm>
          <a:prstGeom prst="rect">
            <a:avLst/>
          </a:prstGeom>
          <a:effectLst>
            <a:outerShdw blurRad="63500" sx="102000" sy="102000" algn="ctr" rotWithShape="0">
              <a:prstClr val="black">
                <a:alpha val="40000"/>
              </a:prstClr>
            </a:outerShdw>
          </a:effectLst>
        </p:spPr>
      </p:pic>
      <p:pic>
        <p:nvPicPr>
          <p:cNvPr id="8" name="Picture 7">
            <a:extLst>
              <a:ext uri="{FF2B5EF4-FFF2-40B4-BE49-F238E27FC236}">
                <a16:creationId xmlns:a16="http://schemas.microsoft.com/office/drawing/2014/main" id="{131E7725-37E5-4F64-A945-ADE42CA7AD32}"/>
              </a:ext>
            </a:extLst>
          </p:cNvPr>
          <p:cNvPicPr>
            <a:picLocks noChangeAspect="1"/>
          </p:cNvPicPr>
          <p:nvPr/>
        </p:nvPicPr>
        <p:blipFill>
          <a:blip r:embed="rId6"/>
          <a:stretch>
            <a:fillRect/>
          </a:stretch>
        </p:blipFill>
        <p:spPr>
          <a:xfrm>
            <a:off x="6440047" y="4337996"/>
            <a:ext cx="2281382" cy="425025"/>
          </a:xfrm>
          <a:prstGeom prst="rect">
            <a:avLst/>
          </a:prstGeom>
          <a:effectLst>
            <a:outerShdw blurRad="63500" sx="102000" sy="102000" algn="ctr" rotWithShape="0">
              <a:prstClr val="black">
                <a:alpha val="40000"/>
              </a:prstClr>
            </a:outerShdw>
          </a:effectLst>
        </p:spPr>
      </p:pic>
      <p:sp>
        <p:nvSpPr>
          <p:cNvPr id="3" name="Slide Number Placeholder 2">
            <a:extLst>
              <a:ext uri="{FF2B5EF4-FFF2-40B4-BE49-F238E27FC236}">
                <a16:creationId xmlns:a16="http://schemas.microsoft.com/office/drawing/2014/main" id="{11AA200F-9E8F-4DAF-8AB7-B5EDB3DE4181}"/>
              </a:ext>
            </a:extLst>
          </p:cNvPr>
          <p:cNvSpPr>
            <a:spLocks noGrp="1"/>
          </p:cNvSpPr>
          <p:nvPr>
            <p:ph type="sldNum" sz="quarter" idx="12"/>
          </p:nvPr>
        </p:nvSpPr>
        <p:spPr>
          <a:xfrm>
            <a:off x="-1435462" y="6439529"/>
            <a:ext cx="2057400" cy="365125"/>
          </a:xfrm>
        </p:spPr>
        <p:txBody>
          <a:bodyPr/>
          <a:lstStyle/>
          <a:p>
            <a:fld id="{6DBC3F89-7668-1540-AD5C-795EA2E32FF8}" type="slidenum">
              <a:rPr lang="en-US" smtClean="0"/>
              <a:t>51</a:t>
            </a:fld>
            <a:endParaRPr lang="en-US"/>
          </a:p>
        </p:txBody>
      </p:sp>
    </p:spTree>
    <p:custDataLst>
      <p:tags r:id="rId1"/>
    </p:custDataLst>
    <p:extLst>
      <p:ext uri="{BB962C8B-B14F-4D97-AF65-F5344CB8AC3E}">
        <p14:creationId xmlns:p14="http://schemas.microsoft.com/office/powerpoint/2010/main" val="70250603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421436"/>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“+Add Document”</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“Browse”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“Open” to attach document to competency</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Now stored against Competency</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Users with rights can now click on Cloud Icon to download and view Document </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09" y="480378"/>
            <a:ext cx="7563371"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Assigning Competencies to a Worker – Adding a Document </a:t>
            </a:r>
          </a:p>
        </p:txBody>
      </p:sp>
      <p:sp>
        <p:nvSpPr>
          <p:cNvPr id="14" name="TextBox 13">
            <a:extLst>
              <a:ext uri="{FF2B5EF4-FFF2-40B4-BE49-F238E27FC236}">
                <a16:creationId xmlns:a16="http://schemas.microsoft.com/office/drawing/2014/main" id="{0E93CB89-013F-431B-ADCE-3731A82BA3A9}"/>
              </a:ext>
            </a:extLst>
          </p:cNvPr>
          <p:cNvSpPr txBox="1"/>
          <p:nvPr/>
        </p:nvSpPr>
        <p:spPr>
          <a:xfrm>
            <a:off x="4018507" y="1267607"/>
            <a:ext cx="4513995" cy="1723549"/>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Document uploads limited to pdf, doc, docx, </a:t>
            </a:r>
            <a:r>
              <a:rPr lang="en-AU" sz="1100" dirty="0" err="1">
                <a:solidFill>
                  <a:schemeClr val="bg1">
                    <a:lumMod val="50000"/>
                  </a:schemeClr>
                </a:solidFill>
                <a:latin typeface="Lato" panose="020F0502020204030203" pitchFamily="34" charset="0"/>
              </a:rPr>
              <a:t>xls</a:t>
            </a:r>
            <a:r>
              <a:rPr lang="en-AU" sz="1100" dirty="0">
                <a:solidFill>
                  <a:schemeClr val="bg1">
                    <a:lumMod val="50000"/>
                  </a:schemeClr>
                </a:solidFill>
                <a:latin typeface="Lato" panose="020F0502020204030203" pitchFamily="34" charset="0"/>
              </a:rPr>
              <a:t>, xlsx, txt, jpg or jpeg file types</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Executable or zip/compressed files can not be attached.</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User Permissions to Add Documents are” Can Upload Files”.</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User Permissions to View Documents are “Can Download Files”</a:t>
            </a:r>
          </a:p>
          <a:p>
            <a:pPr>
              <a:spcBef>
                <a:spcPts val="600"/>
              </a:spcBef>
              <a:spcAft>
                <a:spcPts val="600"/>
              </a:spcAft>
              <a:buClr>
                <a:schemeClr val="accent1"/>
              </a:buClr>
            </a:pPr>
            <a:endParaRPr lang="en-AU" sz="1100" dirty="0">
              <a:solidFill>
                <a:schemeClr val="bg1">
                  <a:lumMod val="50000"/>
                </a:schemeClr>
              </a:solidFill>
              <a:latin typeface="Lato" panose="020F0502020204030203" pitchFamily="34" charset="0"/>
            </a:endParaRPr>
          </a:p>
        </p:txBody>
      </p:sp>
      <p:pic>
        <p:nvPicPr>
          <p:cNvPr id="2" name="Picture 1">
            <a:extLst>
              <a:ext uri="{FF2B5EF4-FFF2-40B4-BE49-F238E27FC236}">
                <a16:creationId xmlns:a16="http://schemas.microsoft.com/office/drawing/2014/main" id="{9CB7FFA5-EFF8-4DAB-A5A8-0FC758855E4C}"/>
              </a:ext>
            </a:extLst>
          </p:cNvPr>
          <p:cNvPicPr>
            <a:picLocks noChangeAspect="1"/>
          </p:cNvPicPr>
          <p:nvPr/>
        </p:nvPicPr>
        <p:blipFill>
          <a:blip r:embed="rId4"/>
          <a:stretch>
            <a:fillRect/>
          </a:stretch>
        </p:blipFill>
        <p:spPr>
          <a:xfrm>
            <a:off x="523653" y="5799012"/>
            <a:ext cx="2466260" cy="724551"/>
          </a:xfrm>
          <a:prstGeom prst="rect">
            <a:avLst/>
          </a:prstGeom>
          <a:effectLst>
            <a:outerShdw blurRad="63500" sx="102000" sy="102000" algn="ctr" rotWithShape="0">
              <a:prstClr val="black">
                <a:alpha val="40000"/>
              </a:prstClr>
            </a:outerShdw>
          </a:effectLst>
        </p:spPr>
      </p:pic>
      <p:pic>
        <p:nvPicPr>
          <p:cNvPr id="3" name="Picture 2">
            <a:extLst>
              <a:ext uri="{FF2B5EF4-FFF2-40B4-BE49-F238E27FC236}">
                <a16:creationId xmlns:a16="http://schemas.microsoft.com/office/drawing/2014/main" id="{3F1F932C-DE00-42B7-B777-EAF22C00636A}"/>
              </a:ext>
            </a:extLst>
          </p:cNvPr>
          <p:cNvPicPr>
            <a:picLocks noChangeAspect="1"/>
          </p:cNvPicPr>
          <p:nvPr/>
        </p:nvPicPr>
        <p:blipFill>
          <a:blip r:embed="rId5"/>
          <a:stretch>
            <a:fillRect/>
          </a:stretch>
        </p:blipFill>
        <p:spPr>
          <a:xfrm>
            <a:off x="2725218" y="3507675"/>
            <a:ext cx="2627456" cy="2945133"/>
          </a:xfrm>
          <a:prstGeom prst="rect">
            <a:avLst/>
          </a:prstGeom>
          <a:effectLst>
            <a:outerShdw blurRad="63500" sx="102000" sy="102000" algn="ctr" rotWithShape="0">
              <a:prstClr val="black">
                <a:alpha val="40000"/>
              </a:prstClr>
            </a:outerShdw>
          </a:effectLst>
        </p:spPr>
      </p:pic>
      <p:pic>
        <p:nvPicPr>
          <p:cNvPr id="4" name="Picture 3">
            <a:extLst>
              <a:ext uri="{FF2B5EF4-FFF2-40B4-BE49-F238E27FC236}">
                <a16:creationId xmlns:a16="http://schemas.microsoft.com/office/drawing/2014/main" id="{C2D3EB7F-1FBD-4F20-AB66-5E0299A9380E}"/>
              </a:ext>
            </a:extLst>
          </p:cNvPr>
          <p:cNvPicPr>
            <a:picLocks noChangeAspect="1"/>
          </p:cNvPicPr>
          <p:nvPr/>
        </p:nvPicPr>
        <p:blipFill>
          <a:blip r:embed="rId6"/>
          <a:stretch>
            <a:fillRect/>
          </a:stretch>
        </p:blipFill>
        <p:spPr>
          <a:xfrm>
            <a:off x="3964553" y="4208664"/>
            <a:ext cx="2688853" cy="1464182"/>
          </a:xfrm>
          <a:prstGeom prst="rect">
            <a:avLst/>
          </a:prstGeom>
          <a:effectLst>
            <a:outerShdw blurRad="63500" sx="102000" sy="102000" algn="ctr" rotWithShape="0">
              <a:prstClr val="black">
                <a:alpha val="40000"/>
              </a:prstClr>
            </a:outerShdw>
          </a:effectLst>
        </p:spPr>
      </p:pic>
      <p:pic>
        <p:nvPicPr>
          <p:cNvPr id="8" name="Picture 7">
            <a:extLst>
              <a:ext uri="{FF2B5EF4-FFF2-40B4-BE49-F238E27FC236}">
                <a16:creationId xmlns:a16="http://schemas.microsoft.com/office/drawing/2014/main" id="{B92AB13B-8CAE-43EB-B60A-E992E4904AB0}"/>
              </a:ext>
            </a:extLst>
          </p:cNvPr>
          <p:cNvPicPr>
            <a:picLocks noChangeAspect="1"/>
          </p:cNvPicPr>
          <p:nvPr/>
        </p:nvPicPr>
        <p:blipFill>
          <a:blip r:embed="rId7"/>
          <a:stretch>
            <a:fillRect/>
          </a:stretch>
        </p:blipFill>
        <p:spPr>
          <a:xfrm>
            <a:off x="5879430" y="2841099"/>
            <a:ext cx="2542324" cy="2454658"/>
          </a:xfrm>
          <a:prstGeom prst="rect">
            <a:avLst/>
          </a:prstGeom>
          <a:effectLst>
            <a:outerShdw blurRad="63500" sx="102000" sy="102000" algn="ctr" rotWithShape="0">
              <a:prstClr val="black">
                <a:alpha val="40000"/>
              </a:prstClr>
            </a:outerShdw>
          </a:effectLst>
        </p:spPr>
      </p:pic>
      <p:pic>
        <p:nvPicPr>
          <p:cNvPr id="10" name="Picture 9">
            <a:extLst>
              <a:ext uri="{FF2B5EF4-FFF2-40B4-BE49-F238E27FC236}">
                <a16:creationId xmlns:a16="http://schemas.microsoft.com/office/drawing/2014/main" id="{F6258668-B8F5-41B0-B00C-4D37169688BA}"/>
              </a:ext>
            </a:extLst>
          </p:cNvPr>
          <p:cNvPicPr>
            <a:picLocks noChangeAspect="1"/>
          </p:cNvPicPr>
          <p:nvPr/>
        </p:nvPicPr>
        <p:blipFill>
          <a:blip r:embed="rId8"/>
          <a:stretch>
            <a:fillRect/>
          </a:stretch>
        </p:blipFill>
        <p:spPr>
          <a:xfrm rot="15969257">
            <a:off x="2251213" y="5418841"/>
            <a:ext cx="597945" cy="609239"/>
          </a:xfrm>
          <a:prstGeom prst="rect">
            <a:avLst/>
          </a:prstGeom>
        </p:spPr>
      </p:pic>
      <p:pic>
        <p:nvPicPr>
          <p:cNvPr id="15" name="Picture 14">
            <a:extLst>
              <a:ext uri="{FF2B5EF4-FFF2-40B4-BE49-F238E27FC236}">
                <a16:creationId xmlns:a16="http://schemas.microsoft.com/office/drawing/2014/main" id="{E6527F7D-7AF6-4AC1-8AAB-290B0F8C3A76}"/>
              </a:ext>
            </a:extLst>
          </p:cNvPr>
          <p:cNvPicPr>
            <a:picLocks noChangeAspect="1"/>
          </p:cNvPicPr>
          <p:nvPr/>
        </p:nvPicPr>
        <p:blipFill>
          <a:blip r:embed="rId8"/>
          <a:stretch>
            <a:fillRect/>
          </a:stretch>
        </p:blipFill>
        <p:spPr>
          <a:xfrm rot="15969257">
            <a:off x="5446087" y="4970794"/>
            <a:ext cx="597945" cy="609239"/>
          </a:xfrm>
          <a:prstGeom prst="rect">
            <a:avLst/>
          </a:prstGeom>
        </p:spPr>
      </p:pic>
      <p:sp>
        <p:nvSpPr>
          <p:cNvPr id="7" name="Slide Number Placeholder 6">
            <a:extLst>
              <a:ext uri="{FF2B5EF4-FFF2-40B4-BE49-F238E27FC236}">
                <a16:creationId xmlns:a16="http://schemas.microsoft.com/office/drawing/2014/main" id="{A98AA3DE-E175-49A0-885D-67F07676F0C9}"/>
              </a:ext>
            </a:extLst>
          </p:cNvPr>
          <p:cNvSpPr>
            <a:spLocks noGrp="1"/>
          </p:cNvSpPr>
          <p:nvPr>
            <p:ph type="sldNum" sz="quarter" idx="12"/>
          </p:nvPr>
        </p:nvSpPr>
        <p:spPr>
          <a:xfrm>
            <a:off x="-1431081" y="6439529"/>
            <a:ext cx="2057400" cy="365125"/>
          </a:xfrm>
        </p:spPr>
        <p:txBody>
          <a:bodyPr/>
          <a:lstStyle/>
          <a:p>
            <a:fld id="{6DBC3F89-7668-1540-AD5C-795EA2E32FF8}" type="slidenum">
              <a:rPr lang="en-US" smtClean="0"/>
              <a:t>52</a:t>
            </a:fld>
            <a:endParaRPr lang="en-US"/>
          </a:p>
        </p:txBody>
      </p:sp>
    </p:spTree>
    <p:custDataLst>
      <p:tags r:id="rId1"/>
    </p:custDataLst>
    <p:extLst>
      <p:ext uri="{BB962C8B-B14F-4D97-AF65-F5344CB8AC3E}">
        <p14:creationId xmlns:p14="http://schemas.microsoft.com/office/powerpoint/2010/main" val="115335347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indoor, black, sitting, water&#10;&#10;Description automatically generated">
            <a:extLst>
              <a:ext uri="{FF2B5EF4-FFF2-40B4-BE49-F238E27FC236}">
                <a16:creationId xmlns:a16="http://schemas.microsoft.com/office/drawing/2014/main" id="{E37870F7-8D6F-4434-AE9B-9B681F84D597}"/>
              </a:ext>
            </a:extLst>
          </p:cNvPr>
          <p:cNvPicPr>
            <a:picLocks noChangeAspect="1"/>
          </p:cNvPicPr>
          <p:nvPr/>
        </p:nvPicPr>
        <p:blipFill>
          <a:blip r:embed="rId3">
            <a:alphaModFix/>
            <a:extLst>
              <a:ext uri="{BEBA8EAE-BF5A-486C-A8C5-ECC9F3942E4B}">
                <a14:imgProps xmlns:a14="http://schemas.microsoft.com/office/drawing/2010/main">
                  <a14:imgLayer r:embed="rId4">
                    <a14:imgEffect>
                      <a14:brightnessContrast bright="-30000"/>
                    </a14:imgEffect>
                  </a14:imgLayer>
                </a14:imgProps>
              </a:ext>
            </a:extLst>
          </a:blip>
          <a:stretch>
            <a:fillRect/>
          </a:stretch>
        </p:blipFill>
        <p:spPr>
          <a:xfrm>
            <a:off x="-1480957" y="0"/>
            <a:ext cx="12105914" cy="6858000"/>
          </a:xfrm>
          <a:prstGeom prst="rect">
            <a:avLst/>
          </a:prstGeom>
        </p:spPr>
      </p:pic>
      <p:grpSp>
        <p:nvGrpSpPr>
          <p:cNvPr id="2" name="Group 1">
            <a:extLst>
              <a:ext uri="{FF2B5EF4-FFF2-40B4-BE49-F238E27FC236}">
                <a16:creationId xmlns:a16="http://schemas.microsoft.com/office/drawing/2014/main" id="{9888A4BB-E6FA-0F44-9563-EB91B4D8E2F5}"/>
              </a:ext>
            </a:extLst>
          </p:cNvPr>
          <p:cNvGrpSpPr/>
          <p:nvPr/>
        </p:nvGrpSpPr>
        <p:grpSpPr>
          <a:xfrm>
            <a:off x="1460946" y="3429000"/>
            <a:ext cx="6222107" cy="1301739"/>
            <a:chOff x="2249172" y="5990969"/>
            <a:chExt cx="16592283" cy="3471302"/>
          </a:xfrm>
        </p:grpSpPr>
        <p:sp>
          <p:nvSpPr>
            <p:cNvPr id="14" name="TextBox 13">
              <a:extLst>
                <a:ext uri="{FF2B5EF4-FFF2-40B4-BE49-F238E27FC236}">
                  <a16:creationId xmlns:a16="http://schemas.microsoft.com/office/drawing/2014/main" id="{9ED1986D-7038-FA43-9562-E21913F905E0}"/>
                </a:ext>
              </a:extLst>
            </p:cNvPr>
            <p:cNvSpPr txBox="1"/>
            <p:nvPr/>
          </p:nvSpPr>
          <p:spPr>
            <a:xfrm>
              <a:off x="10299011" y="8785162"/>
              <a:ext cx="492616" cy="677109"/>
            </a:xfrm>
            <a:prstGeom prst="rect">
              <a:avLst/>
            </a:prstGeom>
            <a:noFill/>
          </p:spPr>
          <p:txBody>
            <a:bodyPr wrap="none" rtlCol="0">
              <a:spAutoFit/>
            </a:bodyPr>
            <a:lstStyle/>
            <a:p>
              <a:pPr algn="ctr">
                <a:spcBef>
                  <a:spcPts val="600"/>
                </a:spcBef>
                <a:spcAft>
                  <a:spcPts val="600"/>
                </a:spcAft>
              </a:pPr>
              <a:endParaRPr lang="en-US" sz="1050" spc="225"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2249172" y="5990969"/>
              <a:ext cx="16592283" cy="1477327"/>
            </a:xfrm>
            <a:prstGeom prst="rect">
              <a:avLst/>
            </a:prstGeom>
            <a:noFill/>
            <a:ln>
              <a:noFill/>
            </a:ln>
          </p:spPr>
          <p:txBody>
            <a:bodyPr wrap="square" rtlCol="0">
              <a:spAutoFit/>
            </a:bodyPr>
            <a:lstStyle/>
            <a:p>
              <a:pPr algn="ctr">
                <a:spcBef>
                  <a:spcPts val="600"/>
                </a:spcBef>
                <a:spcAft>
                  <a:spcPts val="600"/>
                </a:spcAft>
              </a:pPr>
              <a:r>
                <a:rPr lang="en-US" sz="30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ADDING ROLES</a:t>
              </a:r>
            </a:p>
          </p:txBody>
        </p:sp>
      </p:grpSp>
      <p:pic>
        <p:nvPicPr>
          <p:cNvPr id="11" name="Picture 10">
            <a:extLst>
              <a:ext uri="{FF2B5EF4-FFF2-40B4-BE49-F238E27FC236}">
                <a16:creationId xmlns:a16="http://schemas.microsoft.com/office/drawing/2014/main" id="{A608EBCB-37B8-B242-B3F0-82C4377BB21C}"/>
              </a:ext>
            </a:extLst>
          </p:cNvPr>
          <p:cNvPicPr>
            <a:picLocks noChangeAspect="1"/>
          </p:cNvPicPr>
          <p:nvPr/>
        </p:nvPicPr>
        <p:blipFill>
          <a:blip r:embed="rId5"/>
          <a:stretch>
            <a:fillRect/>
          </a:stretch>
        </p:blipFill>
        <p:spPr>
          <a:xfrm>
            <a:off x="4300770" y="2785060"/>
            <a:ext cx="542458" cy="542458"/>
          </a:xfrm>
          <a:prstGeom prst="rect">
            <a:avLst/>
          </a:prstGeom>
        </p:spPr>
      </p:pic>
    </p:spTree>
    <p:custDataLst>
      <p:tags r:id="rId1"/>
    </p:custDataLst>
    <p:extLst>
      <p:ext uri="{BB962C8B-B14F-4D97-AF65-F5344CB8AC3E}">
        <p14:creationId xmlns:p14="http://schemas.microsoft.com/office/powerpoint/2010/main" val="82089293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5041146"/>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3714098"/>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Roles should </a:t>
            </a:r>
            <a:r>
              <a:rPr lang="en-AU" sz="1400" b="1" u="sng" dirty="0">
                <a:solidFill>
                  <a:prstClr val="white"/>
                </a:solidFill>
                <a:latin typeface="Lato" panose="020F0502020204030203" pitchFamily="34" charset="0"/>
                <a:cs typeface="Times New Roman" panose="02020603050405020304" pitchFamily="18" charset="0"/>
              </a:rPr>
              <a:t>NOT</a:t>
            </a:r>
            <a:r>
              <a:rPr lang="en-AU" sz="1400" b="1" dirty="0">
                <a:solidFill>
                  <a:prstClr val="white"/>
                </a:solidFill>
                <a:latin typeface="Lato" panose="020F0502020204030203" pitchFamily="34" charset="0"/>
                <a:cs typeface="Times New Roman" panose="02020603050405020304" pitchFamily="18" charset="0"/>
              </a:rPr>
              <a:t> be assigned in the Client Portal.</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Appling Roles here will not assign online training events, which will make the role unable to be completed for the worker.</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Always apply for Roles in the Roles Portal (also called worker portal)</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This ensures the correct training is assigned to worker and they are emailed any training enrolments.</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You can however use this page to view the status of roles against a workers profile.</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09" y="480378"/>
            <a:ext cx="7563371"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Assigning Roles to a Worker</a:t>
            </a:r>
          </a:p>
        </p:txBody>
      </p:sp>
      <p:sp>
        <p:nvSpPr>
          <p:cNvPr id="14" name="TextBox 13">
            <a:extLst>
              <a:ext uri="{FF2B5EF4-FFF2-40B4-BE49-F238E27FC236}">
                <a16:creationId xmlns:a16="http://schemas.microsoft.com/office/drawing/2014/main" id="{0E93CB89-013F-431B-ADCE-3731A82BA3A9}"/>
              </a:ext>
            </a:extLst>
          </p:cNvPr>
          <p:cNvSpPr txBox="1"/>
          <p:nvPr/>
        </p:nvSpPr>
        <p:spPr>
          <a:xfrm>
            <a:off x="4018507" y="1267607"/>
            <a:ext cx="4513995" cy="1415772"/>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If unsure of Roles Portal website, check the client page on </a:t>
            </a:r>
            <a:br>
              <a:rPr lang="en-AU" sz="1100" dirty="0">
                <a:solidFill>
                  <a:schemeClr val="bg1">
                    <a:lumMod val="50000"/>
                  </a:schemeClr>
                </a:solidFill>
                <a:latin typeface="Lato" panose="020F0502020204030203" pitchFamily="34" charset="0"/>
              </a:rPr>
            </a:br>
            <a:r>
              <a:rPr lang="en-AU" sz="1100" dirty="0">
                <a:solidFill>
                  <a:schemeClr val="bg1">
                    <a:lumMod val="50000"/>
                  </a:schemeClr>
                </a:solidFill>
                <a:latin typeface="Lato" panose="020F0502020204030203" pitchFamily="34" charset="0"/>
                <a:hlinkClick r:id="rId4"/>
              </a:rPr>
              <a:t>https://www.Pegasus.net.au/contractors</a:t>
            </a:r>
            <a:r>
              <a:rPr lang="en-AU" sz="1100" dirty="0">
                <a:solidFill>
                  <a:schemeClr val="bg1">
                    <a:lumMod val="50000"/>
                  </a:schemeClr>
                </a:solidFill>
                <a:latin typeface="Lato" panose="020F0502020204030203" pitchFamily="34" charset="0"/>
              </a:rPr>
              <a:t> for a link on the relevant client page.</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More information on roles portal here </a:t>
            </a:r>
            <a:r>
              <a:rPr lang="en-AU" sz="1100" dirty="0">
                <a:solidFill>
                  <a:schemeClr val="bg1">
                    <a:lumMod val="50000"/>
                  </a:schemeClr>
                </a:solidFill>
                <a:latin typeface="Lato" panose="020F0502020204030203" pitchFamily="34" charset="0"/>
                <a:hlinkClick r:id="rId5"/>
              </a:rPr>
              <a:t>https://kb.pegasus.net.au/display/CA/Roles+Portal</a:t>
            </a:r>
            <a:endParaRPr lang="en-AU" sz="1100" dirty="0">
              <a:solidFill>
                <a:schemeClr val="bg1">
                  <a:lumMod val="50000"/>
                </a:schemeClr>
              </a:solidFill>
              <a:latin typeface="Lato" panose="020F0502020204030203" pitchFamily="34" charset="0"/>
            </a:endParaRPr>
          </a:p>
          <a:p>
            <a:pPr>
              <a:spcBef>
                <a:spcPts val="600"/>
              </a:spcBef>
              <a:spcAft>
                <a:spcPts val="600"/>
              </a:spcAft>
              <a:buClr>
                <a:schemeClr val="accent1"/>
              </a:buClr>
            </a:pPr>
            <a:endParaRPr lang="en-AU" sz="1100" dirty="0">
              <a:solidFill>
                <a:schemeClr val="tx1">
                  <a:lumMod val="50000"/>
                  <a:lumOff val="50000"/>
                </a:schemeClr>
              </a:solidFill>
              <a:latin typeface="Lato" panose="020F0502020204030203" pitchFamily="34" charset="0"/>
            </a:endParaRPr>
          </a:p>
        </p:txBody>
      </p:sp>
      <p:pic>
        <p:nvPicPr>
          <p:cNvPr id="3" name="Picture 2">
            <a:extLst>
              <a:ext uri="{FF2B5EF4-FFF2-40B4-BE49-F238E27FC236}">
                <a16:creationId xmlns:a16="http://schemas.microsoft.com/office/drawing/2014/main" id="{E2566F30-D0B4-4275-A227-9450191EB6EC}"/>
              </a:ext>
            </a:extLst>
          </p:cNvPr>
          <p:cNvPicPr>
            <a:picLocks noChangeAspect="1"/>
          </p:cNvPicPr>
          <p:nvPr/>
        </p:nvPicPr>
        <p:blipFill>
          <a:blip r:embed="rId6"/>
          <a:stretch>
            <a:fillRect/>
          </a:stretch>
        </p:blipFill>
        <p:spPr>
          <a:xfrm>
            <a:off x="4222045" y="2466109"/>
            <a:ext cx="3126431" cy="4194347"/>
          </a:xfrm>
          <a:prstGeom prst="rect">
            <a:avLst/>
          </a:prstGeom>
          <a:effectLst>
            <a:outerShdw blurRad="63500" sx="102000" sy="102000" algn="ctr" rotWithShape="0">
              <a:prstClr val="black">
                <a:alpha val="40000"/>
              </a:prstClr>
            </a:outerShdw>
          </a:effectLst>
        </p:spPr>
      </p:pic>
      <p:sp>
        <p:nvSpPr>
          <p:cNvPr id="2" name="Slide Number Placeholder 1">
            <a:extLst>
              <a:ext uri="{FF2B5EF4-FFF2-40B4-BE49-F238E27FC236}">
                <a16:creationId xmlns:a16="http://schemas.microsoft.com/office/drawing/2014/main" id="{2761067D-013B-442B-93E5-F8522CC2B426}"/>
              </a:ext>
            </a:extLst>
          </p:cNvPr>
          <p:cNvSpPr>
            <a:spLocks noGrp="1"/>
          </p:cNvSpPr>
          <p:nvPr>
            <p:ph type="sldNum" sz="quarter" idx="12"/>
          </p:nvPr>
        </p:nvSpPr>
        <p:spPr>
          <a:xfrm>
            <a:off x="-1403400" y="6472709"/>
            <a:ext cx="2057400" cy="365125"/>
          </a:xfrm>
        </p:spPr>
        <p:txBody>
          <a:bodyPr/>
          <a:lstStyle/>
          <a:p>
            <a:fld id="{6DBC3F89-7668-1540-AD5C-795EA2E32FF8}" type="slidenum">
              <a:rPr lang="en-US" smtClean="0"/>
              <a:t>54</a:t>
            </a:fld>
            <a:endParaRPr lang="en-US"/>
          </a:p>
        </p:txBody>
      </p:sp>
    </p:spTree>
    <p:custDataLst>
      <p:tags r:id="rId1"/>
    </p:custDataLst>
    <p:extLst>
      <p:ext uri="{BB962C8B-B14F-4D97-AF65-F5344CB8AC3E}">
        <p14:creationId xmlns:p14="http://schemas.microsoft.com/office/powerpoint/2010/main" val="15652260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indoor, black, sitting, water&#10;&#10;Description automatically generated">
            <a:extLst>
              <a:ext uri="{FF2B5EF4-FFF2-40B4-BE49-F238E27FC236}">
                <a16:creationId xmlns:a16="http://schemas.microsoft.com/office/drawing/2014/main" id="{4377B7B6-BAEC-44B8-90CE-5E22C75B94F8}"/>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30000"/>
                    </a14:imgEffect>
                  </a14:imgLayer>
                </a14:imgProps>
              </a:ext>
            </a:extLst>
          </a:blip>
          <a:stretch>
            <a:fillRect/>
          </a:stretch>
        </p:blipFill>
        <p:spPr>
          <a:xfrm>
            <a:off x="-1480957" y="0"/>
            <a:ext cx="12105914" cy="6858000"/>
          </a:xfrm>
          <a:prstGeom prst="rect">
            <a:avLst/>
          </a:prstGeom>
        </p:spPr>
      </p:pic>
      <p:grpSp>
        <p:nvGrpSpPr>
          <p:cNvPr id="2" name="Group 1">
            <a:extLst>
              <a:ext uri="{FF2B5EF4-FFF2-40B4-BE49-F238E27FC236}">
                <a16:creationId xmlns:a16="http://schemas.microsoft.com/office/drawing/2014/main" id="{9888A4BB-E6FA-0F44-9563-EB91B4D8E2F5}"/>
              </a:ext>
            </a:extLst>
          </p:cNvPr>
          <p:cNvGrpSpPr/>
          <p:nvPr/>
        </p:nvGrpSpPr>
        <p:grpSpPr>
          <a:xfrm>
            <a:off x="1460946" y="3429000"/>
            <a:ext cx="6222107" cy="1301739"/>
            <a:chOff x="2249172" y="5990969"/>
            <a:chExt cx="16592283" cy="3471302"/>
          </a:xfrm>
        </p:grpSpPr>
        <p:sp>
          <p:nvSpPr>
            <p:cNvPr id="14" name="TextBox 13">
              <a:extLst>
                <a:ext uri="{FF2B5EF4-FFF2-40B4-BE49-F238E27FC236}">
                  <a16:creationId xmlns:a16="http://schemas.microsoft.com/office/drawing/2014/main" id="{9ED1986D-7038-FA43-9562-E21913F905E0}"/>
                </a:ext>
              </a:extLst>
            </p:cNvPr>
            <p:cNvSpPr txBox="1"/>
            <p:nvPr/>
          </p:nvSpPr>
          <p:spPr>
            <a:xfrm>
              <a:off x="10299011" y="8785162"/>
              <a:ext cx="492616" cy="677109"/>
            </a:xfrm>
            <a:prstGeom prst="rect">
              <a:avLst/>
            </a:prstGeom>
            <a:noFill/>
          </p:spPr>
          <p:txBody>
            <a:bodyPr wrap="none" rtlCol="0">
              <a:spAutoFit/>
            </a:bodyPr>
            <a:lstStyle/>
            <a:p>
              <a:pPr algn="ctr">
                <a:spcBef>
                  <a:spcPts val="600"/>
                </a:spcBef>
                <a:spcAft>
                  <a:spcPts val="600"/>
                </a:spcAft>
              </a:pPr>
              <a:endParaRPr lang="en-US" sz="1050" spc="225"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2249172" y="5990969"/>
              <a:ext cx="16592283" cy="2708433"/>
            </a:xfrm>
            <a:prstGeom prst="rect">
              <a:avLst/>
            </a:prstGeom>
            <a:noFill/>
            <a:ln>
              <a:noFill/>
            </a:ln>
          </p:spPr>
          <p:txBody>
            <a:bodyPr wrap="square" rtlCol="0">
              <a:spAutoFit/>
            </a:bodyPr>
            <a:lstStyle/>
            <a:p>
              <a:pPr algn="ctr">
                <a:spcBef>
                  <a:spcPts val="600"/>
                </a:spcBef>
                <a:spcAft>
                  <a:spcPts val="600"/>
                </a:spcAft>
              </a:pPr>
              <a:r>
                <a:rPr lang="en-US" sz="30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RENEWING AN EXPIRED COMPETENCY</a:t>
              </a:r>
            </a:p>
          </p:txBody>
        </p:sp>
      </p:grpSp>
      <p:pic>
        <p:nvPicPr>
          <p:cNvPr id="11" name="Picture 10">
            <a:extLst>
              <a:ext uri="{FF2B5EF4-FFF2-40B4-BE49-F238E27FC236}">
                <a16:creationId xmlns:a16="http://schemas.microsoft.com/office/drawing/2014/main" id="{A608EBCB-37B8-B242-B3F0-82C4377BB21C}"/>
              </a:ext>
            </a:extLst>
          </p:cNvPr>
          <p:cNvPicPr>
            <a:picLocks noChangeAspect="1"/>
          </p:cNvPicPr>
          <p:nvPr/>
        </p:nvPicPr>
        <p:blipFill>
          <a:blip r:embed="rId5"/>
          <a:stretch>
            <a:fillRect/>
          </a:stretch>
        </p:blipFill>
        <p:spPr>
          <a:xfrm>
            <a:off x="4300770" y="2785060"/>
            <a:ext cx="542458" cy="542458"/>
          </a:xfrm>
          <a:prstGeom prst="rect">
            <a:avLst/>
          </a:prstGeom>
        </p:spPr>
      </p:pic>
    </p:spTree>
    <p:custDataLst>
      <p:tags r:id="rId1"/>
    </p:custDataLst>
    <p:extLst>
      <p:ext uri="{BB962C8B-B14F-4D97-AF65-F5344CB8AC3E}">
        <p14:creationId xmlns:p14="http://schemas.microsoft.com/office/powerpoint/2010/main" val="144342756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052104"/>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Same process as viewing a Worker’s competencies</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Competency under Worker Profile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“Renew”</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Enter in associated details and click “Save”</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09" y="480378"/>
            <a:ext cx="7563371"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Expired/Expiring Competency – Renewing</a:t>
            </a:r>
          </a:p>
        </p:txBody>
      </p:sp>
      <p:sp>
        <p:nvSpPr>
          <p:cNvPr id="14" name="TextBox 13">
            <a:extLst>
              <a:ext uri="{FF2B5EF4-FFF2-40B4-BE49-F238E27FC236}">
                <a16:creationId xmlns:a16="http://schemas.microsoft.com/office/drawing/2014/main" id="{0E93CB89-013F-431B-ADCE-3731A82BA3A9}"/>
              </a:ext>
            </a:extLst>
          </p:cNvPr>
          <p:cNvSpPr txBox="1"/>
          <p:nvPr/>
        </p:nvSpPr>
        <p:spPr>
          <a:xfrm>
            <a:off x="4018507" y="1267607"/>
            <a:ext cx="4513995" cy="923330"/>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Competency requirements are different for clients and the particular competency.</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Some might have additional steps, as listed in this guide, that are required before competency is “Complete”</a:t>
            </a:r>
            <a:endParaRPr lang="en-AU" sz="1100" dirty="0">
              <a:solidFill>
                <a:schemeClr val="tx1">
                  <a:lumMod val="50000"/>
                  <a:lumOff val="50000"/>
                </a:schemeClr>
              </a:solidFill>
              <a:latin typeface="Lato" panose="020F0502020204030203" pitchFamily="34" charset="0"/>
            </a:endParaRPr>
          </a:p>
        </p:txBody>
      </p:sp>
      <p:pic>
        <p:nvPicPr>
          <p:cNvPr id="3" name="Picture 2">
            <a:extLst>
              <a:ext uri="{FF2B5EF4-FFF2-40B4-BE49-F238E27FC236}">
                <a16:creationId xmlns:a16="http://schemas.microsoft.com/office/drawing/2014/main" id="{B1CDC466-B770-4C81-AB1D-C42884177C19}"/>
              </a:ext>
            </a:extLst>
          </p:cNvPr>
          <p:cNvPicPr>
            <a:picLocks noChangeAspect="1"/>
          </p:cNvPicPr>
          <p:nvPr/>
        </p:nvPicPr>
        <p:blipFill>
          <a:blip r:embed="rId4"/>
          <a:stretch>
            <a:fillRect/>
          </a:stretch>
        </p:blipFill>
        <p:spPr>
          <a:xfrm>
            <a:off x="1185046" y="3480690"/>
            <a:ext cx="3550948" cy="3141402"/>
          </a:xfrm>
          <a:prstGeom prst="rect">
            <a:avLst/>
          </a:prstGeom>
          <a:effectLst>
            <a:outerShdw blurRad="63500" sx="102000" sy="102000" algn="ctr" rotWithShape="0">
              <a:prstClr val="black">
                <a:alpha val="40000"/>
              </a:prstClr>
            </a:outerShdw>
          </a:effectLst>
        </p:spPr>
      </p:pic>
      <p:pic>
        <p:nvPicPr>
          <p:cNvPr id="7" name="Picture 6">
            <a:extLst>
              <a:ext uri="{FF2B5EF4-FFF2-40B4-BE49-F238E27FC236}">
                <a16:creationId xmlns:a16="http://schemas.microsoft.com/office/drawing/2014/main" id="{21DC5826-2186-45C2-AD29-0B31C3267A41}"/>
              </a:ext>
            </a:extLst>
          </p:cNvPr>
          <p:cNvPicPr>
            <a:picLocks noChangeAspect="1"/>
          </p:cNvPicPr>
          <p:nvPr/>
        </p:nvPicPr>
        <p:blipFill>
          <a:blip r:embed="rId5"/>
          <a:stretch>
            <a:fillRect/>
          </a:stretch>
        </p:blipFill>
        <p:spPr>
          <a:xfrm>
            <a:off x="4589464" y="2591014"/>
            <a:ext cx="3404418" cy="3687095"/>
          </a:xfrm>
          <a:prstGeom prst="rect">
            <a:avLst/>
          </a:prstGeom>
          <a:effectLst>
            <a:outerShdw blurRad="63500" sx="102000" sy="102000" algn="ctr" rotWithShape="0">
              <a:prstClr val="black">
                <a:alpha val="40000"/>
              </a:prstClr>
            </a:outerShdw>
          </a:effectLst>
        </p:spPr>
      </p:pic>
      <p:pic>
        <p:nvPicPr>
          <p:cNvPr id="13" name="Picture 12">
            <a:extLst>
              <a:ext uri="{FF2B5EF4-FFF2-40B4-BE49-F238E27FC236}">
                <a16:creationId xmlns:a16="http://schemas.microsoft.com/office/drawing/2014/main" id="{92C132E5-C3AB-4A6B-B9D6-CDAE2AFFBF5E}"/>
              </a:ext>
            </a:extLst>
          </p:cNvPr>
          <p:cNvPicPr>
            <a:picLocks noChangeAspect="1"/>
          </p:cNvPicPr>
          <p:nvPr/>
        </p:nvPicPr>
        <p:blipFill>
          <a:blip r:embed="rId6"/>
          <a:stretch>
            <a:fillRect/>
          </a:stretch>
        </p:blipFill>
        <p:spPr>
          <a:xfrm rot="15969257">
            <a:off x="3852501" y="5497680"/>
            <a:ext cx="896458" cy="913390"/>
          </a:xfrm>
          <a:prstGeom prst="rect">
            <a:avLst/>
          </a:prstGeom>
        </p:spPr>
      </p:pic>
      <p:sp>
        <p:nvSpPr>
          <p:cNvPr id="2" name="Slide Number Placeholder 1">
            <a:extLst>
              <a:ext uri="{FF2B5EF4-FFF2-40B4-BE49-F238E27FC236}">
                <a16:creationId xmlns:a16="http://schemas.microsoft.com/office/drawing/2014/main" id="{3A8D631F-46FF-4A74-B3B8-15926993081F}"/>
              </a:ext>
            </a:extLst>
          </p:cNvPr>
          <p:cNvSpPr>
            <a:spLocks noGrp="1"/>
          </p:cNvSpPr>
          <p:nvPr>
            <p:ph type="sldNum" sz="quarter" idx="12"/>
          </p:nvPr>
        </p:nvSpPr>
        <p:spPr>
          <a:xfrm>
            <a:off x="-1431081" y="6439529"/>
            <a:ext cx="2057400" cy="365125"/>
          </a:xfrm>
        </p:spPr>
        <p:txBody>
          <a:bodyPr/>
          <a:lstStyle/>
          <a:p>
            <a:fld id="{6DBC3F89-7668-1540-AD5C-795EA2E32FF8}" type="slidenum">
              <a:rPr lang="en-US" smtClean="0"/>
              <a:t>56</a:t>
            </a:fld>
            <a:endParaRPr lang="en-US"/>
          </a:p>
        </p:txBody>
      </p:sp>
    </p:spTree>
    <p:custDataLst>
      <p:tags r:id="rId1"/>
    </p:custDataLst>
    <p:extLst>
      <p:ext uri="{BB962C8B-B14F-4D97-AF65-F5344CB8AC3E}">
        <p14:creationId xmlns:p14="http://schemas.microsoft.com/office/powerpoint/2010/main" val="259126467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indoor, black, sitting, water&#10;&#10;Description automatically generated">
            <a:extLst>
              <a:ext uri="{FF2B5EF4-FFF2-40B4-BE49-F238E27FC236}">
                <a16:creationId xmlns:a16="http://schemas.microsoft.com/office/drawing/2014/main" id="{DD5C318B-7808-4A19-AE6B-CD922D36C84C}"/>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30000"/>
                    </a14:imgEffect>
                  </a14:imgLayer>
                </a14:imgProps>
              </a:ext>
            </a:extLst>
          </a:blip>
          <a:stretch>
            <a:fillRect/>
          </a:stretch>
        </p:blipFill>
        <p:spPr>
          <a:xfrm>
            <a:off x="-1480957" y="0"/>
            <a:ext cx="12105914" cy="6858000"/>
          </a:xfrm>
          <a:prstGeom prst="rect">
            <a:avLst/>
          </a:prstGeom>
        </p:spPr>
      </p:pic>
      <p:grpSp>
        <p:nvGrpSpPr>
          <p:cNvPr id="2" name="Group 1">
            <a:extLst>
              <a:ext uri="{FF2B5EF4-FFF2-40B4-BE49-F238E27FC236}">
                <a16:creationId xmlns:a16="http://schemas.microsoft.com/office/drawing/2014/main" id="{9888A4BB-E6FA-0F44-9563-EB91B4D8E2F5}"/>
              </a:ext>
            </a:extLst>
          </p:cNvPr>
          <p:cNvGrpSpPr/>
          <p:nvPr/>
        </p:nvGrpSpPr>
        <p:grpSpPr>
          <a:xfrm>
            <a:off x="1460946" y="3429000"/>
            <a:ext cx="6222107" cy="1301739"/>
            <a:chOff x="2249172" y="5990969"/>
            <a:chExt cx="16592283" cy="3471302"/>
          </a:xfrm>
        </p:grpSpPr>
        <p:sp>
          <p:nvSpPr>
            <p:cNvPr id="14" name="TextBox 13">
              <a:extLst>
                <a:ext uri="{FF2B5EF4-FFF2-40B4-BE49-F238E27FC236}">
                  <a16:creationId xmlns:a16="http://schemas.microsoft.com/office/drawing/2014/main" id="{9ED1986D-7038-FA43-9562-E21913F905E0}"/>
                </a:ext>
              </a:extLst>
            </p:cNvPr>
            <p:cNvSpPr txBox="1"/>
            <p:nvPr/>
          </p:nvSpPr>
          <p:spPr>
            <a:xfrm>
              <a:off x="10299011" y="8785162"/>
              <a:ext cx="492616" cy="677109"/>
            </a:xfrm>
            <a:prstGeom prst="rect">
              <a:avLst/>
            </a:prstGeom>
            <a:noFill/>
          </p:spPr>
          <p:txBody>
            <a:bodyPr wrap="none" rtlCol="0">
              <a:spAutoFit/>
            </a:bodyPr>
            <a:lstStyle/>
            <a:p>
              <a:pPr algn="ctr">
                <a:spcBef>
                  <a:spcPts val="600"/>
                </a:spcBef>
                <a:spcAft>
                  <a:spcPts val="600"/>
                </a:spcAft>
              </a:pPr>
              <a:endParaRPr lang="en-US" sz="1050" spc="225"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2249172" y="5990969"/>
              <a:ext cx="16592283" cy="1477327"/>
            </a:xfrm>
            <a:prstGeom prst="rect">
              <a:avLst/>
            </a:prstGeom>
            <a:noFill/>
            <a:ln>
              <a:noFill/>
            </a:ln>
          </p:spPr>
          <p:txBody>
            <a:bodyPr wrap="square" rtlCol="0">
              <a:spAutoFit/>
            </a:bodyPr>
            <a:lstStyle/>
            <a:p>
              <a:pPr algn="ctr">
                <a:spcBef>
                  <a:spcPts val="600"/>
                </a:spcBef>
                <a:spcAft>
                  <a:spcPts val="600"/>
                </a:spcAft>
              </a:pPr>
              <a:r>
                <a:rPr lang="en-US" sz="30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MANAGING CREWS</a:t>
              </a:r>
            </a:p>
          </p:txBody>
        </p:sp>
      </p:grpSp>
      <p:pic>
        <p:nvPicPr>
          <p:cNvPr id="11" name="Picture 10">
            <a:extLst>
              <a:ext uri="{FF2B5EF4-FFF2-40B4-BE49-F238E27FC236}">
                <a16:creationId xmlns:a16="http://schemas.microsoft.com/office/drawing/2014/main" id="{A608EBCB-37B8-B242-B3F0-82C4377BB21C}"/>
              </a:ext>
            </a:extLst>
          </p:cNvPr>
          <p:cNvPicPr>
            <a:picLocks noChangeAspect="1"/>
          </p:cNvPicPr>
          <p:nvPr/>
        </p:nvPicPr>
        <p:blipFill>
          <a:blip r:embed="rId5"/>
          <a:stretch>
            <a:fillRect/>
          </a:stretch>
        </p:blipFill>
        <p:spPr>
          <a:xfrm>
            <a:off x="4300770" y="2785060"/>
            <a:ext cx="542458" cy="542458"/>
          </a:xfrm>
          <a:prstGeom prst="rect">
            <a:avLst/>
          </a:prstGeom>
        </p:spPr>
      </p:pic>
    </p:spTree>
    <p:custDataLst>
      <p:tags r:id="rId1"/>
    </p:custDataLst>
    <p:extLst>
      <p:ext uri="{BB962C8B-B14F-4D97-AF65-F5344CB8AC3E}">
        <p14:creationId xmlns:p14="http://schemas.microsoft.com/office/powerpoint/2010/main" val="200573558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698435"/>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the “Crews” module icon</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Current Complete, Incomplete, and Inactive  Crews are listed</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a relevant Crew to view its Members</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Active Crew = In Use</a:t>
            </a:r>
            <a:br>
              <a:rPr lang="en-AU" sz="1400" b="1" dirty="0">
                <a:solidFill>
                  <a:prstClr val="white"/>
                </a:solidFill>
                <a:latin typeface="Lato" panose="020F0502020204030203" pitchFamily="34" charset="0"/>
                <a:cs typeface="Times New Roman" panose="02020603050405020304" pitchFamily="18" charset="0"/>
              </a:rPr>
            </a:br>
            <a:r>
              <a:rPr lang="en-AU" sz="1400" b="1" dirty="0">
                <a:solidFill>
                  <a:prstClr val="white"/>
                </a:solidFill>
                <a:latin typeface="Lato" panose="020F0502020204030203" pitchFamily="34" charset="0"/>
                <a:cs typeface="Times New Roman" panose="02020603050405020304" pitchFamily="18" charset="0"/>
              </a:rPr>
              <a:t>Inactive Crew = Disabled/not for reporting</a:t>
            </a:r>
            <a:br>
              <a:rPr lang="en-AU" sz="1400" b="1" dirty="0">
                <a:solidFill>
                  <a:prstClr val="white"/>
                </a:solidFill>
                <a:latin typeface="Lato" panose="020F0502020204030203" pitchFamily="34" charset="0"/>
                <a:cs typeface="Times New Roman" panose="02020603050405020304" pitchFamily="18" charset="0"/>
              </a:rPr>
            </a:br>
            <a:r>
              <a:rPr lang="en-AU" sz="1400" b="1" dirty="0">
                <a:solidFill>
                  <a:prstClr val="white"/>
                </a:solidFill>
                <a:latin typeface="Lato" panose="020F0502020204030203" pitchFamily="34" charset="0"/>
                <a:cs typeface="Times New Roman" panose="02020603050405020304" pitchFamily="18" charset="0"/>
              </a:rPr>
              <a:t>Incomplete Crew = Has not met crew minimum members</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5566926"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Managing Crews - Viewing</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1738938"/>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i="1" dirty="0">
                <a:solidFill>
                  <a:schemeClr val="bg1">
                    <a:lumMod val="50000"/>
                  </a:schemeClr>
                </a:solidFill>
                <a:latin typeface="Lato" panose="020F0502020204030203" pitchFamily="34" charset="0"/>
              </a:rPr>
              <a:t>Note: This step assumes you have user rights permission “ Can Manage Crews” .</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Crews can be managed from a Site or Realm level in the Client Portal</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Workers can be members of multiple crews at a site</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Crews are incorporated into reports such as Onsite Now by Crew, Expiring Competencies by Crew. These focus just on the team members you wish to manage.</a:t>
            </a:r>
          </a:p>
        </p:txBody>
      </p:sp>
      <p:pic>
        <p:nvPicPr>
          <p:cNvPr id="2" name="Picture 1">
            <a:extLst>
              <a:ext uri="{FF2B5EF4-FFF2-40B4-BE49-F238E27FC236}">
                <a16:creationId xmlns:a16="http://schemas.microsoft.com/office/drawing/2014/main" id="{8BF60E65-9EB9-4E2E-98A3-CFA15EE14A81}"/>
              </a:ext>
            </a:extLst>
          </p:cNvPr>
          <p:cNvPicPr>
            <a:picLocks noChangeAspect="1"/>
          </p:cNvPicPr>
          <p:nvPr/>
        </p:nvPicPr>
        <p:blipFill>
          <a:blip r:embed="rId4"/>
          <a:stretch>
            <a:fillRect/>
          </a:stretch>
        </p:blipFill>
        <p:spPr>
          <a:xfrm>
            <a:off x="1194455" y="5041140"/>
            <a:ext cx="1371429" cy="1580952"/>
          </a:xfrm>
          <a:prstGeom prst="rect">
            <a:avLst/>
          </a:prstGeom>
          <a:effectLst>
            <a:outerShdw blurRad="63500" sx="102000" sy="102000" algn="ctr" rotWithShape="0">
              <a:prstClr val="black">
                <a:alpha val="40000"/>
              </a:prstClr>
            </a:outerShdw>
          </a:effectLst>
        </p:spPr>
      </p:pic>
      <p:pic>
        <p:nvPicPr>
          <p:cNvPr id="10" name="Picture 9">
            <a:extLst>
              <a:ext uri="{FF2B5EF4-FFF2-40B4-BE49-F238E27FC236}">
                <a16:creationId xmlns:a16="http://schemas.microsoft.com/office/drawing/2014/main" id="{C40F4F5A-9FDB-4CED-B717-8219EF7D239E}"/>
              </a:ext>
            </a:extLst>
          </p:cNvPr>
          <p:cNvPicPr>
            <a:picLocks noChangeAspect="1"/>
          </p:cNvPicPr>
          <p:nvPr/>
        </p:nvPicPr>
        <p:blipFill>
          <a:blip r:embed="rId5"/>
          <a:stretch>
            <a:fillRect/>
          </a:stretch>
        </p:blipFill>
        <p:spPr>
          <a:xfrm rot="17126700">
            <a:off x="2317428" y="4820187"/>
            <a:ext cx="859396" cy="875628"/>
          </a:xfrm>
          <a:prstGeom prst="rect">
            <a:avLst/>
          </a:prstGeom>
        </p:spPr>
      </p:pic>
      <p:sp>
        <p:nvSpPr>
          <p:cNvPr id="4" name="Slide Number Placeholder 3">
            <a:extLst>
              <a:ext uri="{FF2B5EF4-FFF2-40B4-BE49-F238E27FC236}">
                <a16:creationId xmlns:a16="http://schemas.microsoft.com/office/drawing/2014/main" id="{040C1D7F-2E7F-4A2A-B64B-81C0E441EE08}"/>
              </a:ext>
            </a:extLst>
          </p:cNvPr>
          <p:cNvSpPr>
            <a:spLocks noGrp="1"/>
          </p:cNvSpPr>
          <p:nvPr>
            <p:ph type="sldNum" sz="quarter" idx="12"/>
          </p:nvPr>
        </p:nvSpPr>
        <p:spPr>
          <a:xfrm>
            <a:off x="-1431081" y="6439529"/>
            <a:ext cx="2057400" cy="365125"/>
          </a:xfrm>
        </p:spPr>
        <p:txBody>
          <a:bodyPr/>
          <a:lstStyle/>
          <a:p>
            <a:fld id="{6DBC3F89-7668-1540-AD5C-795EA2E32FF8}" type="slidenum">
              <a:rPr lang="en-US" smtClean="0"/>
              <a:t>58</a:t>
            </a:fld>
            <a:endParaRPr lang="en-US"/>
          </a:p>
        </p:txBody>
      </p:sp>
      <p:pic>
        <p:nvPicPr>
          <p:cNvPr id="7" name="Picture 6">
            <a:extLst>
              <a:ext uri="{FF2B5EF4-FFF2-40B4-BE49-F238E27FC236}">
                <a16:creationId xmlns:a16="http://schemas.microsoft.com/office/drawing/2014/main" id="{71B060FA-56D4-4ABF-A23D-58A47B3D15D1}"/>
              </a:ext>
            </a:extLst>
          </p:cNvPr>
          <p:cNvPicPr>
            <a:picLocks noChangeAspect="1"/>
          </p:cNvPicPr>
          <p:nvPr/>
        </p:nvPicPr>
        <p:blipFill>
          <a:blip r:embed="rId6"/>
          <a:stretch>
            <a:fillRect/>
          </a:stretch>
        </p:blipFill>
        <p:spPr>
          <a:xfrm>
            <a:off x="3134020" y="3858261"/>
            <a:ext cx="4517007" cy="2651576"/>
          </a:xfrm>
          <a:prstGeom prst="rect">
            <a:avLst/>
          </a:prstGeom>
          <a:effectLst>
            <a:outerShdw blurRad="63500" sx="102000" sy="102000" algn="ctr" rotWithShape="0">
              <a:prstClr val="black">
                <a:alpha val="40000"/>
              </a:prstClr>
            </a:outerShdw>
          </a:effectLst>
        </p:spPr>
      </p:pic>
    </p:spTree>
    <p:custDataLst>
      <p:tags r:id="rId1"/>
    </p:custDataLst>
    <p:extLst>
      <p:ext uri="{BB962C8B-B14F-4D97-AF65-F5344CB8AC3E}">
        <p14:creationId xmlns:p14="http://schemas.microsoft.com/office/powerpoint/2010/main" val="16127958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359881"/>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the Crew you wish to view</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Will show Crew Details.</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Ability to Edit Crew Name or Make Inactive is a user permission. </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Can still view Crews otherwise.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“Members” to continue</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5566926"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Managing Crews - Viewing</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1585049"/>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Inactive crews can still be managed and viewed, but will not appear on reports unless made active</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Can use to build up crews for particular events (e.g. shutdown) and then make inactive once event is no longer operational</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Can use crews to create specific groups that other users of the portal can reference. E.g. Fire Wardens, First Aid Officers, Payroll, Receptionists etc.</a:t>
            </a:r>
          </a:p>
        </p:txBody>
      </p:sp>
      <p:pic>
        <p:nvPicPr>
          <p:cNvPr id="3" name="Picture 2">
            <a:extLst>
              <a:ext uri="{FF2B5EF4-FFF2-40B4-BE49-F238E27FC236}">
                <a16:creationId xmlns:a16="http://schemas.microsoft.com/office/drawing/2014/main" id="{F556BBB2-0CC4-442E-BE6E-B5B155A1FFB9}"/>
              </a:ext>
            </a:extLst>
          </p:cNvPr>
          <p:cNvPicPr>
            <a:picLocks noChangeAspect="1"/>
          </p:cNvPicPr>
          <p:nvPr/>
        </p:nvPicPr>
        <p:blipFill>
          <a:blip r:embed="rId4"/>
          <a:stretch>
            <a:fillRect/>
          </a:stretch>
        </p:blipFill>
        <p:spPr>
          <a:xfrm>
            <a:off x="626319" y="4088758"/>
            <a:ext cx="4333333" cy="2533333"/>
          </a:xfrm>
          <a:prstGeom prst="rect">
            <a:avLst/>
          </a:prstGeom>
          <a:effectLst>
            <a:outerShdw blurRad="63500" sx="102000" sy="102000" algn="ctr" rotWithShape="0">
              <a:prstClr val="black">
                <a:alpha val="40000"/>
              </a:prstClr>
            </a:outerShdw>
          </a:effectLst>
        </p:spPr>
      </p:pic>
      <p:sp>
        <p:nvSpPr>
          <p:cNvPr id="2" name="Slide Number Placeholder 1">
            <a:extLst>
              <a:ext uri="{FF2B5EF4-FFF2-40B4-BE49-F238E27FC236}">
                <a16:creationId xmlns:a16="http://schemas.microsoft.com/office/drawing/2014/main" id="{ECD6BF90-152D-4E42-B653-884A1C6AC4A4}"/>
              </a:ext>
            </a:extLst>
          </p:cNvPr>
          <p:cNvSpPr>
            <a:spLocks noGrp="1"/>
          </p:cNvSpPr>
          <p:nvPr>
            <p:ph type="sldNum" sz="quarter" idx="12"/>
          </p:nvPr>
        </p:nvSpPr>
        <p:spPr>
          <a:xfrm>
            <a:off x="-1431081" y="6439529"/>
            <a:ext cx="2057400" cy="365125"/>
          </a:xfrm>
        </p:spPr>
        <p:txBody>
          <a:bodyPr/>
          <a:lstStyle/>
          <a:p>
            <a:fld id="{6DBC3F89-7668-1540-AD5C-795EA2E32FF8}" type="slidenum">
              <a:rPr lang="en-US" smtClean="0"/>
              <a:t>59</a:t>
            </a:fld>
            <a:endParaRPr lang="en-US"/>
          </a:p>
        </p:txBody>
      </p:sp>
      <p:pic>
        <p:nvPicPr>
          <p:cNvPr id="7" name="Picture 6">
            <a:extLst>
              <a:ext uri="{FF2B5EF4-FFF2-40B4-BE49-F238E27FC236}">
                <a16:creationId xmlns:a16="http://schemas.microsoft.com/office/drawing/2014/main" id="{2DA9F7CD-B691-4F72-8F12-2D2B1A6C93DE}"/>
              </a:ext>
            </a:extLst>
          </p:cNvPr>
          <p:cNvPicPr>
            <a:picLocks noChangeAspect="1"/>
          </p:cNvPicPr>
          <p:nvPr/>
        </p:nvPicPr>
        <p:blipFill>
          <a:blip r:embed="rId5"/>
          <a:stretch>
            <a:fillRect/>
          </a:stretch>
        </p:blipFill>
        <p:spPr>
          <a:xfrm>
            <a:off x="5020613" y="3429000"/>
            <a:ext cx="3493301" cy="3133476"/>
          </a:xfrm>
          <a:prstGeom prst="rect">
            <a:avLst/>
          </a:prstGeom>
          <a:effectLst>
            <a:outerShdw blurRad="63500" sx="102000" sy="102000" algn="ctr" rotWithShape="0">
              <a:prstClr val="black">
                <a:alpha val="40000"/>
              </a:prstClr>
            </a:outerShdw>
          </a:effectLst>
        </p:spPr>
      </p:pic>
      <p:pic>
        <p:nvPicPr>
          <p:cNvPr id="13" name="Picture 12">
            <a:extLst>
              <a:ext uri="{FF2B5EF4-FFF2-40B4-BE49-F238E27FC236}">
                <a16:creationId xmlns:a16="http://schemas.microsoft.com/office/drawing/2014/main" id="{EA1CD970-BED6-4F5A-8CE9-34EC55079A98}"/>
              </a:ext>
            </a:extLst>
          </p:cNvPr>
          <p:cNvPicPr>
            <a:picLocks noChangeAspect="1"/>
          </p:cNvPicPr>
          <p:nvPr/>
        </p:nvPicPr>
        <p:blipFill>
          <a:blip r:embed="rId6"/>
          <a:stretch>
            <a:fillRect/>
          </a:stretch>
        </p:blipFill>
        <p:spPr>
          <a:xfrm rot="16200000">
            <a:off x="4352154" y="4829175"/>
            <a:ext cx="859396" cy="875628"/>
          </a:xfrm>
          <a:prstGeom prst="rect">
            <a:avLst/>
          </a:prstGeom>
        </p:spPr>
      </p:pic>
    </p:spTree>
    <p:custDataLst>
      <p:tags r:id="rId1"/>
    </p:custDataLst>
    <p:extLst>
      <p:ext uri="{BB962C8B-B14F-4D97-AF65-F5344CB8AC3E}">
        <p14:creationId xmlns:p14="http://schemas.microsoft.com/office/powerpoint/2010/main" val="29299133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indoor, black, sitting, water&#10;&#10;Description automatically generated">
            <a:extLst>
              <a:ext uri="{FF2B5EF4-FFF2-40B4-BE49-F238E27FC236}">
                <a16:creationId xmlns:a16="http://schemas.microsoft.com/office/drawing/2014/main" id="{94111DB4-38ED-4BB2-91E8-71C334ABA4A7}"/>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30000"/>
                    </a14:imgEffect>
                  </a14:imgLayer>
                </a14:imgProps>
              </a:ext>
            </a:extLst>
          </a:blip>
          <a:stretch>
            <a:fillRect/>
          </a:stretch>
        </p:blipFill>
        <p:spPr>
          <a:xfrm>
            <a:off x="-1480957" y="0"/>
            <a:ext cx="12105914" cy="6858000"/>
          </a:xfrm>
          <a:prstGeom prst="rect">
            <a:avLst/>
          </a:prstGeom>
        </p:spPr>
      </p:pic>
      <p:grpSp>
        <p:nvGrpSpPr>
          <p:cNvPr id="2" name="Group 1">
            <a:extLst>
              <a:ext uri="{FF2B5EF4-FFF2-40B4-BE49-F238E27FC236}">
                <a16:creationId xmlns:a16="http://schemas.microsoft.com/office/drawing/2014/main" id="{9888A4BB-E6FA-0F44-9563-EB91B4D8E2F5}"/>
              </a:ext>
            </a:extLst>
          </p:cNvPr>
          <p:cNvGrpSpPr/>
          <p:nvPr/>
        </p:nvGrpSpPr>
        <p:grpSpPr>
          <a:xfrm>
            <a:off x="1460946" y="3429000"/>
            <a:ext cx="6222107" cy="1301739"/>
            <a:chOff x="2249172" y="5990969"/>
            <a:chExt cx="16592283" cy="3471302"/>
          </a:xfrm>
        </p:grpSpPr>
        <p:sp>
          <p:nvSpPr>
            <p:cNvPr id="14" name="TextBox 13">
              <a:extLst>
                <a:ext uri="{FF2B5EF4-FFF2-40B4-BE49-F238E27FC236}">
                  <a16:creationId xmlns:a16="http://schemas.microsoft.com/office/drawing/2014/main" id="{9ED1986D-7038-FA43-9562-E21913F905E0}"/>
                </a:ext>
              </a:extLst>
            </p:cNvPr>
            <p:cNvSpPr txBox="1"/>
            <p:nvPr/>
          </p:nvSpPr>
          <p:spPr>
            <a:xfrm>
              <a:off x="10299011" y="8785162"/>
              <a:ext cx="492616" cy="677109"/>
            </a:xfrm>
            <a:prstGeom prst="rect">
              <a:avLst/>
            </a:prstGeom>
            <a:noFill/>
          </p:spPr>
          <p:txBody>
            <a:bodyPr wrap="none" rtlCol="0">
              <a:spAutoFit/>
            </a:bodyPr>
            <a:lstStyle/>
            <a:p>
              <a:pPr algn="ctr">
                <a:spcBef>
                  <a:spcPts val="600"/>
                </a:spcBef>
                <a:spcAft>
                  <a:spcPts val="600"/>
                </a:spcAft>
              </a:pPr>
              <a:endParaRPr lang="en-US" sz="1050" spc="225"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2249172" y="5990969"/>
              <a:ext cx="16592283" cy="1477327"/>
            </a:xfrm>
            <a:prstGeom prst="rect">
              <a:avLst/>
            </a:prstGeom>
            <a:noFill/>
            <a:ln>
              <a:noFill/>
            </a:ln>
          </p:spPr>
          <p:txBody>
            <a:bodyPr wrap="square" rtlCol="0">
              <a:spAutoFit/>
            </a:bodyPr>
            <a:lstStyle/>
            <a:p>
              <a:pPr algn="ctr">
                <a:spcBef>
                  <a:spcPts val="600"/>
                </a:spcBef>
                <a:spcAft>
                  <a:spcPts val="600"/>
                </a:spcAft>
              </a:pPr>
              <a:r>
                <a:rPr lang="en-US" sz="30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VIEWING WORKER PROFILES</a:t>
              </a:r>
            </a:p>
          </p:txBody>
        </p:sp>
      </p:grpSp>
      <p:pic>
        <p:nvPicPr>
          <p:cNvPr id="11" name="Picture 10">
            <a:extLst>
              <a:ext uri="{FF2B5EF4-FFF2-40B4-BE49-F238E27FC236}">
                <a16:creationId xmlns:a16="http://schemas.microsoft.com/office/drawing/2014/main" id="{A608EBCB-37B8-B242-B3F0-82C4377BB21C}"/>
              </a:ext>
            </a:extLst>
          </p:cNvPr>
          <p:cNvPicPr>
            <a:picLocks noChangeAspect="1"/>
          </p:cNvPicPr>
          <p:nvPr/>
        </p:nvPicPr>
        <p:blipFill>
          <a:blip r:embed="rId5"/>
          <a:stretch>
            <a:fillRect/>
          </a:stretch>
        </p:blipFill>
        <p:spPr>
          <a:xfrm>
            <a:off x="4300770" y="2785060"/>
            <a:ext cx="542458" cy="542458"/>
          </a:xfrm>
          <a:prstGeom prst="rect">
            <a:avLst/>
          </a:prstGeom>
        </p:spPr>
      </p:pic>
    </p:spTree>
    <p:custDataLst>
      <p:tags r:id="rId1"/>
    </p:custDataLst>
    <p:extLst>
      <p:ext uri="{BB962C8B-B14F-4D97-AF65-F5344CB8AC3E}">
        <p14:creationId xmlns:p14="http://schemas.microsoft.com/office/powerpoint/2010/main" val="45105213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421436"/>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Can search/filter workers out by Name or Company</a:t>
            </a:r>
          </a:p>
          <a:p>
            <a:pPr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Crew Member to view more details</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a different Crew member to view their details</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5566926"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Managing Crews - Viewing</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1077218"/>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Pressing Red Box Icon will change from Crew Module back to Worker Module. </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Make Leader is an optional item</a:t>
            </a:r>
          </a:p>
          <a:p>
            <a:pPr marL="171450" indent="-171450">
              <a:spcBef>
                <a:spcPts val="600"/>
              </a:spcBef>
              <a:spcAft>
                <a:spcPts val="600"/>
              </a:spcAft>
              <a:buClr>
                <a:schemeClr val="accent1"/>
              </a:buClr>
              <a:buFont typeface="Arial" panose="020B0604020202020204" pitchFamily="34" charset="0"/>
              <a:buChar char="•"/>
            </a:pPr>
            <a:endParaRPr lang="en-AU" sz="1100" dirty="0">
              <a:solidFill>
                <a:schemeClr val="bg1">
                  <a:lumMod val="50000"/>
                </a:schemeClr>
              </a:solidFill>
              <a:latin typeface="Lato" panose="020F0502020204030203" pitchFamily="34" charset="0"/>
            </a:endParaRPr>
          </a:p>
        </p:txBody>
      </p:sp>
      <p:pic>
        <p:nvPicPr>
          <p:cNvPr id="10" name="Picture 9">
            <a:extLst>
              <a:ext uri="{FF2B5EF4-FFF2-40B4-BE49-F238E27FC236}">
                <a16:creationId xmlns:a16="http://schemas.microsoft.com/office/drawing/2014/main" id="{89E386DC-B923-492F-A87A-EA7DB3C369D7}"/>
              </a:ext>
            </a:extLst>
          </p:cNvPr>
          <p:cNvPicPr>
            <a:picLocks noChangeAspect="1"/>
          </p:cNvPicPr>
          <p:nvPr/>
        </p:nvPicPr>
        <p:blipFill>
          <a:blip r:embed="rId4"/>
          <a:stretch>
            <a:fillRect/>
          </a:stretch>
        </p:blipFill>
        <p:spPr>
          <a:xfrm>
            <a:off x="883815" y="3578609"/>
            <a:ext cx="3831273" cy="2931228"/>
          </a:xfrm>
          <a:prstGeom prst="rect">
            <a:avLst/>
          </a:prstGeom>
          <a:effectLst>
            <a:outerShdw blurRad="63500" sx="102000" sy="102000" algn="ctr" rotWithShape="0">
              <a:prstClr val="black">
                <a:alpha val="40000"/>
              </a:prstClr>
            </a:outerShdw>
          </a:effectLst>
        </p:spPr>
      </p:pic>
      <p:pic>
        <p:nvPicPr>
          <p:cNvPr id="11" name="Picture 10">
            <a:extLst>
              <a:ext uri="{FF2B5EF4-FFF2-40B4-BE49-F238E27FC236}">
                <a16:creationId xmlns:a16="http://schemas.microsoft.com/office/drawing/2014/main" id="{BB2315A0-2111-4EF6-8FB3-14F45DA9739B}"/>
              </a:ext>
            </a:extLst>
          </p:cNvPr>
          <p:cNvPicPr>
            <a:picLocks noChangeAspect="1"/>
          </p:cNvPicPr>
          <p:nvPr/>
        </p:nvPicPr>
        <p:blipFill>
          <a:blip r:embed="rId5"/>
          <a:stretch>
            <a:fillRect/>
          </a:stretch>
        </p:blipFill>
        <p:spPr>
          <a:xfrm>
            <a:off x="4572000" y="2772381"/>
            <a:ext cx="4066075" cy="3199959"/>
          </a:xfrm>
          <a:prstGeom prst="rect">
            <a:avLst/>
          </a:prstGeom>
          <a:effectLst>
            <a:outerShdw blurRad="63500" sx="102000" sy="102000" algn="ctr" rotWithShape="0">
              <a:prstClr val="black">
                <a:alpha val="40000"/>
              </a:prstClr>
            </a:outerShdw>
          </a:effectLst>
        </p:spPr>
      </p:pic>
      <p:sp>
        <p:nvSpPr>
          <p:cNvPr id="13" name="Rectangle 12">
            <a:extLst>
              <a:ext uri="{FF2B5EF4-FFF2-40B4-BE49-F238E27FC236}">
                <a16:creationId xmlns:a16="http://schemas.microsoft.com/office/drawing/2014/main" id="{FAD1DD5C-176F-4153-812C-32DF59975C3D}"/>
              </a:ext>
            </a:extLst>
          </p:cNvPr>
          <p:cNvSpPr/>
          <p:nvPr/>
        </p:nvSpPr>
        <p:spPr>
          <a:xfrm>
            <a:off x="8164594" y="5329382"/>
            <a:ext cx="473481" cy="26101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Slide Number Placeholder 1">
            <a:extLst>
              <a:ext uri="{FF2B5EF4-FFF2-40B4-BE49-F238E27FC236}">
                <a16:creationId xmlns:a16="http://schemas.microsoft.com/office/drawing/2014/main" id="{36124F43-FBF8-4562-A186-F898B69C9CB5}"/>
              </a:ext>
            </a:extLst>
          </p:cNvPr>
          <p:cNvSpPr>
            <a:spLocks noGrp="1"/>
          </p:cNvSpPr>
          <p:nvPr>
            <p:ph type="sldNum" sz="quarter" idx="12"/>
          </p:nvPr>
        </p:nvSpPr>
        <p:spPr>
          <a:xfrm>
            <a:off x="-1431081" y="6439529"/>
            <a:ext cx="2057400" cy="365125"/>
          </a:xfrm>
        </p:spPr>
        <p:txBody>
          <a:bodyPr/>
          <a:lstStyle/>
          <a:p>
            <a:fld id="{6DBC3F89-7668-1540-AD5C-795EA2E32FF8}" type="slidenum">
              <a:rPr lang="en-US" smtClean="0"/>
              <a:t>60</a:t>
            </a:fld>
            <a:endParaRPr lang="en-US"/>
          </a:p>
        </p:txBody>
      </p:sp>
    </p:spTree>
    <p:custDataLst>
      <p:tags r:id="rId1"/>
    </p:custDataLst>
    <p:extLst>
      <p:ext uri="{BB962C8B-B14F-4D97-AF65-F5344CB8AC3E}">
        <p14:creationId xmlns:p14="http://schemas.microsoft.com/office/powerpoint/2010/main" val="186439653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1682772"/>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Clicking “Make Leader” will place Crown icon next to Worker in crew list and flag under their profile.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Can be removed under worker profile if no longer Leader</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5566926"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Managing Crews - Viewing</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1077218"/>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Can make Multiple People Crew Leaders, and all will have crown icon .</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Worker can also be removed from this  screen.</a:t>
            </a:r>
          </a:p>
          <a:p>
            <a:pPr marL="171450" indent="-171450">
              <a:spcBef>
                <a:spcPts val="600"/>
              </a:spcBef>
              <a:spcAft>
                <a:spcPts val="600"/>
              </a:spcAft>
              <a:buClr>
                <a:schemeClr val="accent1"/>
              </a:buClr>
              <a:buFont typeface="Arial" panose="020B0604020202020204" pitchFamily="34" charset="0"/>
              <a:buChar char="•"/>
            </a:pPr>
            <a:endParaRPr lang="en-AU" sz="1100" dirty="0">
              <a:solidFill>
                <a:schemeClr val="bg1">
                  <a:lumMod val="50000"/>
                </a:schemeClr>
              </a:solidFill>
              <a:latin typeface="Lato" panose="020F0502020204030203" pitchFamily="34" charset="0"/>
            </a:endParaRPr>
          </a:p>
        </p:txBody>
      </p:sp>
      <p:pic>
        <p:nvPicPr>
          <p:cNvPr id="2" name="Picture 1">
            <a:extLst>
              <a:ext uri="{FF2B5EF4-FFF2-40B4-BE49-F238E27FC236}">
                <a16:creationId xmlns:a16="http://schemas.microsoft.com/office/drawing/2014/main" id="{53C2F550-1034-41DF-8A79-3CA7CC2E3408}"/>
              </a:ext>
            </a:extLst>
          </p:cNvPr>
          <p:cNvPicPr>
            <a:picLocks noChangeAspect="1"/>
          </p:cNvPicPr>
          <p:nvPr/>
        </p:nvPicPr>
        <p:blipFill>
          <a:blip r:embed="rId4"/>
          <a:stretch>
            <a:fillRect/>
          </a:stretch>
        </p:blipFill>
        <p:spPr>
          <a:xfrm>
            <a:off x="1431636" y="2930837"/>
            <a:ext cx="7269018" cy="3579000"/>
          </a:xfrm>
          <a:prstGeom prst="rect">
            <a:avLst/>
          </a:prstGeom>
          <a:effectLst>
            <a:outerShdw blurRad="63500" sx="102000" sy="102000" algn="ctr" rotWithShape="0">
              <a:prstClr val="black">
                <a:alpha val="40000"/>
              </a:prstClr>
            </a:outerShdw>
          </a:effectLst>
        </p:spPr>
      </p:pic>
      <p:pic>
        <p:nvPicPr>
          <p:cNvPr id="3" name="Picture 2">
            <a:extLst>
              <a:ext uri="{FF2B5EF4-FFF2-40B4-BE49-F238E27FC236}">
                <a16:creationId xmlns:a16="http://schemas.microsoft.com/office/drawing/2014/main" id="{FC841A39-0BD7-48EC-931B-2F27A252BEC5}"/>
              </a:ext>
            </a:extLst>
          </p:cNvPr>
          <p:cNvPicPr>
            <a:picLocks noChangeAspect="1"/>
          </p:cNvPicPr>
          <p:nvPr/>
        </p:nvPicPr>
        <p:blipFill>
          <a:blip r:embed="rId5"/>
          <a:stretch>
            <a:fillRect/>
          </a:stretch>
        </p:blipFill>
        <p:spPr>
          <a:xfrm>
            <a:off x="654962" y="5466766"/>
            <a:ext cx="1333333" cy="485714"/>
          </a:xfrm>
          <a:prstGeom prst="rect">
            <a:avLst/>
          </a:prstGeom>
          <a:effectLst>
            <a:outerShdw blurRad="63500" sx="102000" sy="102000" algn="ctr" rotWithShape="0">
              <a:prstClr val="black">
                <a:alpha val="40000"/>
              </a:prstClr>
            </a:outerShdw>
          </a:effectLst>
        </p:spPr>
      </p:pic>
      <p:pic>
        <p:nvPicPr>
          <p:cNvPr id="11" name="Picture 10">
            <a:extLst>
              <a:ext uri="{FF2B5EF4-FFF2-40B4-BE49-F238E27FC236}">
                <a16:creationId xmlns:a16="http://schemas.microsoft.com/office/drawing/2014/main" id="{A39D1E6C-0D6A-42FB-B057-6F3C0F5C6BDF}"/>
              </a:ext>
            </a:extLst>
          </p:cNvPr>
          <p:cNvPicPr>
            <a:picLocks noChangeAspect="1"/>
          </p:cNvPicPr>
          <p:nvPr/>
        </p:nvPicPr>
        <p:blipFill>
          <a:blip r:embed="rId6"/>
          <a:stretch>
            <a:fillRect/>
          </a:stretch>
        </p:blipFill>
        <p:spPr>
          <a:xfrm rot="16200000">
            <a:off x="891931" y="4705695"/>
            <a:ext cx="859396" cy="875628"/>
          </a:xfrm>
          <a:prstGeom prst="rect">
            <a:avLst/>
          </a:prstGeom>
        </p:spPr>
      </p:pic>
      <p:sp>
        <p:nvSpPr>
          <p:cNvPr id="4" name="Slide Number Placeholder 3">
            <a:extLst>
              <a:ext uri="{FF2B5EF4-FFF2-40B4-BE49-F238E27FC236}">
                <a16:creationId xmlns:a16="http://schemas.microsoft.com/office/drawing/2014/main" id="{6DC7AA62-89F5-43F4-AAD6-876843D3861C}"/>
              </a:ext>
            </a:extLst>
          </p:cNvPr>
          <p:cNvSpPr>
            <a:spLocks noGrp="1"/>
          </p:cNvSpPr>
          <p:nvPr>
            <p:ph type="sldNum" sz="quarter" idx="12"/>
          </p:nvPr>
        </p:nvSpPr>
        <p:spPr>
          <a:xfrm>
            <a:off x="-1402438" y="6439529"/>
            <a:ext cx="2057400" cy="365125"/>
          </a:xfrm>
        </p:spPr>
        <p:txBody>
          <a:bodyPr/>
          <a:lstStyle/>
          <a:p>
            <a:fld id="{6DBC3F89-7668-1540-AD5C-795EA2E32FF8}" type="slidenum">
              <a:rPr lang="en-US" smtClean="0"/>
              <a:t>61</a:t>
            </a:fld>
            <a:endParaRPr lang="en-US"/>
          </a:p>
        </p:txBody>
      </p:sp>
    </p:spTree>
    <p:custDataLst>
      <p:tags r:id="rId1"/>
    </p:custDataLst>
    <p:extLst>
      <p:ext uri="{BB962C8B-B14F-4D97-AF65-F5344CB8AC3E}">
        <p14:creationId xmlns:p14="http://schemas.microsoft.com/office/powerpoint/2010/main" val="123115854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1898216"/>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Clicking “Add” icon allows adding multiple workers at once to Crew.</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Can search as before and filter by name, company to get  desires workers</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each worker you wish to add at once and apply with “Add”</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5566926"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Managing Crews – Adding Members</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907941"/>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Added people are instantly visible in crew.</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Icon to add people to crew is not visible if user rights do not allow.</a:t>
            </a:r>
          </a:p>
          <a:p>
            <a:pPr marL="171450" indent="-171450">
              <a:spcBef>
                <a:spcPts val="600"/>
              </a:spcBef>
              <a:spcAft>
                <a:spcPts val="600"/>
              </a:spcAft>
              <a:buClr>
                <a:schemeClr val="accent1"/>
              </a:buClr>
              <a:buFont typeface="Arial" panose="020B0604020202020204" pitchFamily="34" charset="0"/>
              <a:buChar char="•"/>
            </a:pPr>
            <a:endParaRPr lang="en-AU" sz="1100" dirty="0">
              <a:solidFill>
                <a:schemeClr val="bg1">
                  <a:lumMod val="50000"/>
                </a:schemeClr>
              </a:solidFill>
              <a:latin typeface="Lato" panose="020F0502020204030203" pitchFamily="34" charset="0"/>
            </a:endParaRPr>
          </a:p>
        </p:txBody>
      </p:sp>
      <p:pic>
        <p:nvPicPr>
          <p:cNvPr id="4" name="Picture 3">
            <a:extLst>
              <a:ext uri="{FF2B5EF4-FFF2-40B4-BE49-F238E27FC236}">
                <a16:creationId xmlns:a16="http://schemas.microsoft.com/office/drawing/2014/main" id="{F940B13B-B04D-40E4-BD1E-96892E2CA4A1}"/>
              </a:ext>
            </a:extLst>
          </p:cNvPr>
          <p:cNvPicPr>
            <a:picLocks noChangeAspect="1"/>
          </p:cNvPicPr>
          <p:nvPr/>
        </p:nvPicPr>
        <p:blipFill>
          <a:blip r:embed="rId4"/>
          <a:stretch>
            <a:fillRect/>
          </a:stretch>
        </p:blipFill>
        <p:spPr>
          <a:xfrm>
            <a:off x="2589957" y="3429000"/>
            <a:ext cx="2295631" cy="3169111"/>
          </a:xfrm>
          <a:prstGeom prst="rect">
            <a:avLst/>
          </a:prstGeom>
          <a:effectLst>
            <a:outerShdw blurRad="63500" sx="102000" sy="102000" algn="ctr" rotWithShape="0">
              <a:prstClr val="black">
                <a:alpha val="40000"/>
              </a:prstClr>
            </a:outerShdw>
          </a:effectLst>
        </p:spPr>
      </p:pic>
      <p:pic>
        <p:nvPicPr>
          <p:cNvPr id="7" name="Picture 6">
            <a:extLst>
              <a:ext uri="{FF2B5EF4-FFF2-40B4-BE49-F238E27FC236}">
                <a16:creationId xmlns:a16="http://schemas.microsoft.com/office/drawing/2014/main" id="{6BCB7C6B-8A6E-4288-8502-86DFC834F397}"/>
              </a:ext>
            </a:extLst>
          </p:cNvPr>
          <p:cNvPicPr>
            <a:picLocks noChangeAspect="1"/>
          </p:cNvPicPr>
          <p:nvPr/>
        </p:nvPicPr>
        <p:blipFill>
          <a:blip r:embed="rId5"/>
          <a:stretch>
            <a:fillRect/>
          </a:stretch>
        </p:blipFill>
        <p:spPr>
          <a:xfrm>
            <a:off x="1478904" y="5741576"/>
            <a:ext cx="937144" cy="797272"/>
          </a:xfrm>
          <a:prstGeom prst="rect">
            <a:avLst/>
          </a:prstGeom>
          <a:effectLst>
            <a:outerShdw blurRad="63500" sx="102000" sy="102000" algn="ctr" rotWithShape="0">
              <a:prstClr val="black">
                <a:alpha val="40000"/>
              </a:prstClr>
            </a:outerShdw>
          </a:effectLst>
        </p:spPr>
      </p:pic>
      <p:pic>
        <p:nvPicPr>
          <p:cNvPr id="8" name="Picture 7">
            <a:extLst>
              <a:ext uri="{FF2B5EF4-FFF2-40B4-BE49-F238E27FC236}">
                <a16:creationId xmlns:a16="http://schemas.microsoft.com/office/drawing/2014/main" id="{AD64B8FD-761C-4BFE-A85E-C2862AA6AB97}"/>
              </a:ext>
            </a:extLst>
          </p:cNvPr>
          <p:cNvPicPr>
            <a:picLocks noChangeAspect="1"/>
          </p:cNvPicPr>
          <p:nvPr/>
        </p:nvPicPr>
        <p:blipFill>
          <a:blip r:embed="rId6"/>
          <a:stretch>
            <a:fillRect/>
          </a:stretch>
        </p:blipFill>
        <p:spPr>
          <a:xfrm>
            <a:off x="5119985" y="2892053"/>
            <a:ext cx="2933888" cy="3405059"/>
          </a:xfrm>
          <a:prstGeom prst="rect">
            <a:avLst/>
          </a:prstGeom>
          <a:effectLst>
            <a:outerShdw blurRad="63500" sx="102000" sy="102000" algn="ctr" rotWithShape="0">
              <a:prstClr val="black">
                <a:alpha val="40000"/>
              </a:prstClr>
            </a:outerShdw>
          </a:effectLst>
        </p:spPr>
      </p:pic>
      <p:pic>
        <p:nvPicPr>
          <p:cNvPr id="13" name="Picture 12">
            <a:extLst>
              <a:ext uri="{FF2B5EF4-FFF2-40B4-BE49-F238E27FC236}">
                <a16:creationId xmlns:a16="http://schemas.microsoft.com/office/drawing/2014/main" id="{B31BBA8D-A339-4B71-B542-123FEFB44774}"/>
              </a:ext>
            </a:extLst>
          </p:cNvPr>
          <p:cNvPicPr>
            <a:picLocks noChangeAspect="1"/>
          </p:cNvPicPr>
          <p:nvPr/>
        </p:nvPicPr>
        <p:blipFill>
          <a:blip r:embed="rId7"/>
          <a:stretch>
            <a:fillRect/>
          </a:stretch>
        </p:blipFill>
        <p:spPr>
          <a:xfrm rot="16200000">
            <a:off x="1904648" y="4990646"/>
            <a:ext cx="859396" cy="875628"/>
          </a:xfrm>
          <a:prstGeom prst="rect">
            <a:avLst/>
          </a:prstGeom>
        </p:spPr>
      </p:pic>
      <p:pic>
        <p:nvPicPr>
          <p:cNvPr id="14" name="Picture 13">
            <a:extLst>
              <a:ext uri="{FF2B5EF4-FFF2-40B4-BE49-F238E27FC236}">
                <a16:creationId xmlns:a16="http://schemas.microsoft.com/office/drawing/2014/main" id="{ABCC0F61-5FF1-472C-9706-F5B4974A3099}"/>
              </a:ext>
            </a:extLst>
          </p:cNvPr>
          <p:cNvPicPr>
            <a:picLocks noChangeAspect="1"/>
          </p:cNvPicPr>
          <p:nvPr/>
        </p:nvPicPr>
        <p:blipFill>
          <a:blip r:embed="rId7"/>
          <a:stretch>
            <a:fillRect/>
          </a:stretch>
        </p:blipFill>
        <p:spPr>
          <a:xfrm rot="16200000">
            <a:off x="4455890" y="5510110"/>
            <a:ext cx="859396" cy="875628"/>
          </a:xfrm>
          <a:prstGeom prst="rect">
            <a:avLst/>
          </a:prstGeom>
        </p:spPr>
      </p:pic>
      <p:sp>
        <p:nvSpPr>
          <p:cNvPr id="2" name="Slide Number Placeholder 1">
            <a:extLst>
              <a:ext uri="{FF2B5EF4-FFF2-40B4-BE49-F238E27FC236}">
                <a16:creationId xmlns:a16="http://schemas.microsoft.com/office/drawing/2014/main" id="{C3388FEB-523A-45FD-9A02-4286BAA27A3D}"/>
              </a:ext>
            </a:extLst>
          </p:cNvPr>
          <p:cNvSpPr>
            <a:spLocks noGrp="1"/>
          </p:cNvSpPr>
          <p:nvPr>
            <p:ph type="sldNum" sz="quarter" idx="12"/>
          </p:nvPr>
        </p:nvSpPr>
        <p:spPr>
          <a:xfrm>
            <a:off x="-1431081" y="6415548"/>
            <a:ext cx="2057400" cy="365125"/>
          </a:xfrm>
        </p:spPr>
        <p:txBody>
          <a:bodyPr/>
          <a:lstStyle/>
          <a:p>
            <a:fld id="{6DBC3F89-7668-1540-AD5C-795EA2E32FF8}" type="slidenum">
              <a:rPr lang="en-US" smtClean="0"/>
              <a:t>62</a:t>
            </a:fld>
            <a:endParaRPr lang="en-US"/>
          </a:p>
        </p:txBody>
      </p:sp>
    </p:spTree>
    <p:custDataLst>
      <p:tags r:id="rId1"/>
    </p:custDataLst>
    <p:extLst>
      <p:ext uri="{BB962C8B-B14F-4D97-AF65-F5344CB8AC3E}">
        <p14:creationId xmlns:p14="http://schemas.microsoft.com/office/powerpoint/2010/main" val="344941711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052104"/>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Under Active or Inactive Crew screen, click “+” to create a new crew</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Enter Name for Crew, determine minimum members if needed (optional) </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Active or Inactive status</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“Save” to create this Crew</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5566926"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Managing Crews – Creating New</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907941"/>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Crews can be Inactive and members still added to them. </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No limit on Minimum Members</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No Limit on number of crews created</a:t>
            </a:r>
          </a:p>
        </p:txBody>
      </p:sp>
      <p:pic>
        <p:nvPicPr>
          <p:cNvPr id="3" name="Picture 2">
            <a:extLst>
              <a:ext uri="{FF2B5EF4-FFF2-40B4-BE49-F238E27FC236}">
                <a16:creationId xmlns:a16="http://schemas.microsoft.com/office/drawing/2014/main" id="{20D0A255-14A0-48CB-9464-478014A761B9}"/>
              </a:ext>
            </a:extLst>
          </p:cNvPr>
          <p:cNvPicPr>
            <a:picLocks noChangeAspect="1"/>
          </p:cNvPicPr>
          <p:nvPr/>
        </p:nvPicPr>
        <p:blipFill>
          <a:blip r:embed="rId4"/>
          <a:stretch>
            <a:fillRect/>
          </a:stretch>
        </p:blipFill>
        <p:spPr>
          <a:xfrm>
            <a:off x="883815" y="4525991"/>
            <a:ext cx="2596987" cy="2025066"/>
          </a:xfrm>
          <a:prstGeom prst="rect">
            <a:avLst/>
          </a:prstGeom>
          <a:effectLst>
            <a:outerShdw blurRad="63500" sx="102000" sy="102000" algn="ctr" rotWithShape="0">
              <a:prstClr val="black">
                <a:alpha val="40000"/>
              </a:prstClr>
            </a:outerShdw>
          </a:effectLst>
        </p:spPr>
      </p:pic>
      <p:pic>
        <p:nvPicPr>
          <p:cNvPr id="4" name="Picture 3">
            <a:extLst>
              <a:ext uri="{FF2B5EF4-FFF2-40B4-BE49-F238E27FC236}">
                <a16:creationId xmlns:a16="http://schemas.microsoft.com/office/drawing/2014/main" id="{AB2A9DB6-7F3B-4585-A4D4-DC232E481805}"/>
              </a:ext>
            </a:extLst>
          </p:cNvPr>
          <p:cNvPicPr>
            <a:picLocks noChangeAspect="1"/>
          </p:cNvPicPr>
          <p:nvPr/>
        </p:nvPicPr>
        <p:blipFill>
          <a:blip r:embed="rId5"/>
          <a:stretch>
            <a:fillRect/>
          </a:stretch>
        </p:blipFill>
        <p:spPr>
          <a:xfrm>
            <a:off x="3551297" y="2983640"/>
            <a:ext cx="3117596" cy="3705401"/>
          </a:xfrm>
          <a:prstGeom prst="rect">
            <a:avLst/>
          </a:prstGeom>
          <a:effectLst>
            <a:outerShdw blurRad="63500" sx="102000" sy="102000" algn="ctr" rotWithShape="0">
              <a:prstClr val="black">
                <a:alpha val="40000"/>
              </a:prstClr>
            </a:outerShdw>
          </a:effectLst>
        </p:spPr>
      </p:pic>
      <p:pic>
        <p:nvPicPr>
          <p:cNvPr id="7" name="Picture 6">
            <a:extLst>
              <a:ext uri="{FF2B5EF4-FFF2-40B4-BE49-F238E27FC236}">
                <a16:creationId xmlns:a16="http://schemas.microsoft.com/office/drawing/2014/main" id="{B6BB17AA-0969-4AFD-AF4D-5061FB67949F}"/>
              </a:ext>
            </a:extLst>
          </p:cNvPr>
          <p:cNvPicPr>
            <a:picLocks noChangeAspect="1"/>
          </p:cNvPicPr>
          <p:nvPr/>
        </p:nvPicPr>
        <p:blipFill>
          <a:blip r:embed="rId6"/>
          <a:stretch>
            <a:fillRect/>
          </a:stretch>
        </p:blipFill>
        <p:spPr>
          <a:xfrm>
            <a:off x="5689507" y="2835564"/>
            <a:ext cx="3178876" cy="2702960"/>
          </a:xfrm>
          <a:prstGeom prst="rect">
            <a:avLst/>
          </a:prstGeom>
          <a:effectLst>
            <a:outerShdw blurRad="63500" sx="102000" sy="102000" algn="ctr" rotWithShape="0">
              <a:prstClr val="black">
                <a:alpha val="40000"/>
              </a:prstClr>
            </a:outerShdw>
          </a:effectLst>
        </p:spPr>
      </p:pic>
      <p:pic>
        <p:nvPicPr>
          <p:cNvPr id="13" name="Picture 12">
            <a:extLst>
              <a:ext uri="{FF2B5EF4-FFF2-40B4-BE49-F238E27FC236}">
                <a16:creationId xmlns:a16="http://schemas.microsoft.com/office/drawing/2014/main" id="{146D764E-A77D-4896-9C7E-1111125B997A}"/>
              </a:ext>
            </a:extLst>
          </p:cNvPr>
          <p:cNvPicPr>
            <a:picLocks noChangeAspect="1"/>
          </p:cNvPicPr>
          <p:nvPr/>
        </p:nvPicPr>
        <p:blipFill>
          <a:blip r:embed="rId7"/>
          <a:stretch>
            <a:fillRect/>
          </a:stretch>
        </p:blipFill>
        <p:spPr>
          <a:xfrm rot="14947589">
            <a:off x="2934883" y="4014140"/>
            <a:ext cx="859396" cy="875628"/>
          </a:xfrm>
          <a:prstGeom prst="rect">
            <a:avLst/>
          </a:prstGeom>
        </p:spPr>
      </p:pic>
      <p:pic>
        <p:nvPicPr>
          <p:cNvPr id="14" name="Picture 13">
            <a:extLst>
              <a:ext uri="{FF2B5EF4-FFF2-40B4-BE49-F238E27FC236}">
                <a16:creationId xmlns:a16="http://schemas.microsoft.com/office/drawing/2014/main" id="{B443B64D-887F-4527-95F9-3D30BA0BA49F}"/>
              </a:ext>
            </a:extLst>
          </p:cNvPr>
          <p:cNvPicPr>
            <a:picLocks noChangeAspect="1"/>
          </p:cNvPicPr>
          <p:nvPr/>
        </p:nvPicPr>
        <p:blipFill>
          <a:blip r:embed="rId7"/>
          <a:stretch>
            <a:fillRect/>
          </a:stretch>
        </p:blipFill>
        <p:spPr>
          <a:xfrm rot="14582956">
            <a:off x="5976080" y="5376874"/>
            <a:ext cx="859396" cy="875628"/>
          </a:xfrm>
          <a:prstGeom prst="rect">
            <a:avLst/>
          </a:prstGeom>
        </p:spPr>
      </p:pic>
      <p:sp>
        <p:nvSpPr>
          <p:cNvPr id="2" name="Slide Number Placeholder 1">
            <a:extLst>
              <a:ext uri="{FF2B5EF4-FFF2-40B4-BE49-F238E27FC236}">
                <a16:creationId xmlns:a16="http://schemas.microsoft.com/office/drawing/2014/main" id="{BFEBAFAE-2B63-4290-B856-283698EB69B8}"/>
              </a:ext>
            </a:extLst>
          </p:cNvPr>
          <p:cNvSpPr>
            <a:spLocks noGrp="1"/>
          </p:cNvSpPr>
          <p:nvPr>
            <p:ph type="sldNum" sz="quarter" idx="12"/>
          </p:nvPr>
        </p:nvSpPr>
        <p:spPr>
          <a:xfrm>
            <a:off x="-1431081" y="6439529"/>
            <a:ext cx="2057400" cy="365125"/>
          </a:xfrm>
        </p:spPr>
        <p:txBody>
          <a:bodyPr/>
          <a:lstStyle/>
          <a:p>
            <a:fld id="{6DBC3F89-7668-1540-AD5C-795EA2E32FF8}" type="slidenum">
              <a:rPr lang="en-US" smtClean="0"/>
              <a:t>63</a:t>
            </a:fld>
            <a:endParaRPr lang="en-US"/>
          </a:p>
        </p:txBody>
      </p:sp>
    </p:spTree>
    <p:custDataLst>
      <p:tags r:id="rId1"/>
    </p:custDataLst>
    <p:extLst>
      <p:ext uri="{BB962C8B-B14F-4D97-AF65-F5344CB8AC3E}">
        <p14:creationId xmlns:p14="http://schemas.microsoft.com/office/powerpoint/2010/main" val="109893691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indoor, black, sitting, water&#10;&#10;Description automatically generated">
            <a:extLst>
              <a:ext uri="{FF2B5EF4-FFF2-40B4-BE49-F238E27FC236}">
                <a16:creationId xmlns:a16="http://schemas.microsoft.com/office/drawing/2014/main" id="{2A44EA8B-1A73-4EEB-B68D-95661EBB70F7}"/>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30000"/>
                    </a14:imgEffect>
                  </a14:imgLayer>
                </a14:imgProps>
              </a:ext>
            </a:extLst>
          </a:blip>
          <a:stretch>
            <a:fillRect/>
          </a:stretch>
        </p:blipFill>
        <p:spPr>
          <a:xfrm>
            <a:off x="-1480957" y="0"/>
            <a:ext cx="12105914" cy="6858000"/>
          </a:xfrm>
          <a:prstGeom prst="rect">
            <a:avLst/>
          </a:prstGeom>
        </p:spPr>
      </p:pic>
      <p:grpSp>
        <p:nvGrpSpPr>
          <p:cNvPr id="2" name="Group 1">
            <a:extLst>
              <a:ext uri="{FF2B5EF4-FFF2-40B4-BE49-F238E27FC236}">
                <a16:creationId xmlns:a16="http://schemas.microsoft.com/office/drawing/2014/main" id="{9888A4BB-E6FA-0F44-9563-EB91B4D8E2F5}"/>
              </a:ext>
            </a:extLst>
          </p:cNvPr>
          <p:cNvGrpSpPr/>
          <p:nvPr/>
        </p:nvGrpSpPr>
        <p:grpSpPr>
          <a:xfrm>
            <a:off x="1460946" y="3429000"/>
            <a:ext cx="6222107" cy="1301739"/>
            <a:chOff x="2249172" y="5990969"/>
            <a:chExt cx="16592283" cy="3471302"/>
          </a:xfrm>
        </p:grpSpPr>
        <p:sp>
          <p:nvSpPr>
            <p:cNvPr id="14" name="TextBox 13">
              <a:extLst>
                <a:ext uri="{FF2B5EF4-FFF2-40B4-BE49-F238E27FC236}">
                  <a16:creationId xmlns:a16="http://schemas.microsoft.com/office/drawing/2014/main" id="{9ED1986D-7038-FA43-9562-E21913F905E0}"/>
                </a:ext>
              </a:extLst>
            </p:cNvPr>
            <p:cNvSpPr txBox="1"/>
            <p:nvPr/>
          </p:nvSpPr>
          <p:spPr>
            <a:xfrm>
              <a:off x="10299011" y="8785162"/>
              <a:ext cx="492616" cy="677109"/>
            </a:xfrm>
            <a:prstGeom prst="rect">
              <a:avLst/>
            </a:prstGeom>
            <a:noFill/>
          </p:spPr>
          <p:txBody>
            <a:bodyPr wrap="none" rtlCol="0">
              <a:spAutoFit/>
            </a:bodyPr>
            <a:lstStyle/>
            <a:p>
              <a:pPr algn="ctr">
                <a:spcBef>
                  <a:spcPts val="600"/>
                </a:spcBef>
                <a:spcAft>
                  <a:spcPts val="600"/>
                </a:spcAft>
              </a:pPr>
              <a:endParaRPr lang="en-US" sz="1050" spc="225"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2249172" y="5990969"/>
              <a:ext cx="16592283" cy="1477327"/>
            </a:xfrm>
            <a:prstGeom prst="rect">
              <a:avLst/>
            </a:prstGeom>
            <a:noFill/>
            <a:ln>
              <a:noFill/>
            </a:ln>
          </p:spPr>
          <p:txBody>
            <a:bodyPr wrap="square" rtlCol="0">
              <a:spAutoFit/>
            </a:bodyPr>
            <a:lstStyle/>
            <a:p>
              <a:pPr algn="ctr">
                <a:spcBef>
                  <a:spcPts val="600"/>
                </a:spcBef>
                <a:spcAft>
                  <a:spcPts val="600"/>
                </a:spcAft>
              </a:pPr>
              <a:r>
                <a:rPr lang="en-US" sz="3000" b="1" dirty="0">
                  <a:solidFill>
                    <a:schemeClr val="bg1"/>
                  </a:solidFill>
                  <a:latin typeface="Lato Black" panose="020F0502020204030203" pitchFamily="34" charset="77"/>
                  <a:ea typeface="Lato Black" panose="020F0502020204030203" pitchFamily="34" charset="0"/>
                  <a:cs typeface="Lato Black" panose="020F0502020204030203" pitchFamily="34" charset="0"/>
                </a:rPr>
                <a:t>OPTIONAL TOOLS</a:t>
              </a:r>
            </a:p>
          </p:txBody>
        </p:sp>
      </p:grpSp>
      <p:pic>
        <p:nvPicPr>
          <p:cNvPr id="11" name="Picture 10">
            <a:extLst>
              <a:ext uri="{FF2B5EF4-FFF2-40B4-BE49-F238E27FC236}">
                <a16:creationId xmlns:a16="http://schemas.microsoft.com/office/drawing/2014/main" id="{A608EBCB-37B8-B242-B3F0-82C4377BB21C}"/>
              </a:ext>
            </a:extLst>
          </p:cNvPr>
          <p:cNvPicPr>
            <a:picLocks noChangeAspect="1"/>
          </p:cNvPicPr>
          <p:nvPr/>
        </p:nvPicPr>
        <p:blipFill>
          <a:blip r:embed="rId5"/>
          <a:stretch>
            <a:fillRect/>
          </a:stretch>
        </p:blipFill>
        <p:spPr>
          <a:xfrm>
            <a:off x="4300770" y="2785060"/>
            <a:ext cx="542458" cy="542458"/>
          </a:xfrm>
          <a:prstGeom prst="rect">
            <a:avLst/>
          </a:prstGeom>
        </p:spPr>
      </p:pic>
    </p:spTree>
    <p:custDataLst>
      <p:tags r:id="rId1"/>
    </p:custDataLst>
    <p:extLst>
      <p:ext uri="{BB962C8B-B14F-4D97-AF65-F5344CB8AC3E}">
        <p14:creationId xmlns:p14="http://schemas.microsoft.com/office/powerpoint/2010/main" val="303609736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EC7F148-6443-4C57-AEE9-3B286F65B97F}"/>
              </a:ext>
            </a:extLst>
          </p:cNvPr>
          <p:cNvPicPr>
            <a:picLocks noChangeAspect="1"/>
          </p:cNvPicPr>
          <p:nvPr/>
        </p:nvPicPr>
        <p:blipFill>
          <a:blip r:embed="rId3"/>
          <a:stretch>
            <a:fillRect/>
          </a:stretch>
        </p:blipFill>
        <p:spPr>
          <a:xfrm>
            <a:off x="329301" y="5359795"/>
            <a:ext cx="2419048" cy="542857"/>
          </a:xfrm>
          <a:prstGeom prst="rect">
            <a:avLst/>
          </a:prstGeom>
          <a:effectLst>
            <a:outerShdw blurRad="63500" sx="102000" sy="102000" algn="ctr" rotWithShape="0">
              <a:prstClr val="black">
                <a:alpha val="40000"/>
              </a:prstClr>
            </a:outerShdw>
          </a:effectLst>
        </p:spPr>
      </p:pic>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3714098"/>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When choosing to add a Crew</a:t>
            </a:r>
            <a:br>
              <a:rPr lang="en-AU" sz="1400" b="1" dirty="0">
                <a:solidFill>
                  <a:prstClr val="white"/>
                </a:solidFill>
                <a:latin typeface="Lato" panose="020F0502020204030203" pitchFamily="34" charset="0"/>
                <a:cs typeface="Times New Roman" panose="02020603050405020304" pitchFamily="18" charset="0"/>
              </a:rPr>
            </a:br>
            <a:r>
              <a:rPr lang="en-AU" sz="1400" b="1" dirty="0">
                <a:solidFill>
                  <a:prstClr val="white"/>
                </a:solidFill>
                <a:latin typeface="Lato" panose="020F0502020204030203" pitchFamily="34" charset="0"/>
                <a:cs typeface="Times New Roman" panose="02020603050405020304" pitchFamily="18" charset="0"/>
              </a:rPr>
              <a:t>or person type to a Training or</a:t>
            </a:r>
            <a:br>
              <a:rPr lang="en-AU" sz="1400" b="1" dirty="0">
                <a:solidFill>
                  <a:prstClr val="white"/>
                </a:solidFill>
                <a:latin typeface="Lato" panose="020F0502020204030203" pitchFamily="34" charset="0"/>
                <a:cs typeface="Times New Roman" panose="02020603050405020304" pitchFamily="18" charset="0"/>
              </a:rPr>
            </a:br>
            <a:r>
              <a:rPr lang="en-AU" sz="1400" b="1" dirty="0">
                <a:solidFill>
                  <a:prstClr val="white"/>
                </a:solidFill>
                <a:latin typeface="Lato" panose="020F0502020204030203" pitchFamily="34" charset="0"/>
                <a:cs typeface="Times New Roman" panose="02020603050405020304" pitchFamily="18" charset="0"/>
              </a:rPr>
              <a:t>Assessment event, you click the Bulk Add Icon.</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Once chosen, the “Select All” option will appear. </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Clicking this will select</a:t>
            </a:r>
            <a:br>
              <a:rPr lang="en-AU" sz="1400" b="1" dirty="0">
                <a:solidFill>
                  <a:prstClr val="white"/>
                </a:solidFill>
                <a:latin typeface="Lato" panose="020F0502020204030203" pitchFamily="34" charset="0"/>
                <a:cs typeface="Times New Roman" panose="02020603050405020304" pitchFamily="18" charset="0"/>
              </a:rPr>
            </a:br>
            <a:r>
              <a:rPr lang="en-AU" sz="1400" b="1" dirty="0">
                <a:solidFill>
                  <a:prstClr val="white"/>
                </a:solidFill>
                <a:latin typeface="Lato" panose="020F0502020204030203" pitchFamily="34" charset="0"/>
                <a:cs typeface="Times New Roman" panose="02020603050405020304" pitchFamily="18" charset="0"/>
              </a:rPr>
              <a:t>all workers from the group</a:t>
            </a:r>
            <a:br>
              <a:rPr lang="en-AU" sz="1400" b="1" dirty="0">
                <a:solidFill>
                  <a:prstClr val="white"/>
                </a:solidFill>
                <a:latin typeface="Lato" panose="020F0502020204030203" pitchFamily="34" charset="0"/>
                <a:cs typeface="Times New Roman" panose="02020603050405020304" pitchFamily="18" charset="0"/>
              </a:rPr>
            </a:br>
            <a:r>
              <a:rPr lang="en-AU" sz="1400" b="1" dirty="0">
                <a:solidFill>
                  <a:prstClr val="white"/>
                </a:solidFill>
                <a:latin typeface="Lato" panose="020F0502020204030203" pitchFamily="34" charset="0"/>
                <a:cs typeface="Times New Roman" panose="02020603050405020304" pitchFamily="18" charset="0"/>
              </a:rPr>
              <a:t>and then you can “Add”</a:t>
            </a:r>
            <a:br>
              <a:rPr lang="en-AU" sz="1400" b="1" dirty="0">
                <a:solidFill>
                  <a:prstClr val="white"/>
                </a:solidFill>
                <a:latin typeface="Lato" panose="020F0502020204030203" pitchFamily="34" charset="0"/>
                <a:cs typeface="Times New Roman" panose="02020603050405020304" pitchFamily="18" charset="0"/>
              </a:rPr>
            </a:br>
            <a:r>
              <a:rPr lang="en-AU" sz="1400" b="1" dirty="0">
                <a:solidFill>
                  <a:prstClr val="white"/>
                </a:solidFill>
                <a:latin typeface="Lato" panose="020F0502020204030203" pitchFamily="34" charset="0"/>
                <a:cs typeface="Times New Roman" panose="02020603050405020304" pitchFamily="18" charset="0"/>
              </a:rPr>
              <a:t>them all in one go.</a:t>
            </a:r>
            <a:br>
              <a:rPr lang="en-AU" sz="1400" b="1" dirty="0">
                <a:solidFill>
                  <a:prstClr val="white"/>
                </a:solidFill>
                <a:latin typeface="Lato" panose="020F0502020204030203" pitchFamily="34" charset="0"/>
                <a:cs typeface="Times New Roman" panose="02020603050405020304" pitchFamily="18" charset="0"/>
              </a:rPr>
            </a:br>
            <a:br>
              <a:rPr lang="en-AU" sz="1400" b="1" dirty="0">
                <a:solidFill>
                  <a:prstClr val="white"/>
                </a:solidFill>
                <a:latin typeface="Lato" panose="020F0502020204030203" pitchFamily="34" charset="0"/>
                <a:cs typeface="Times New Roman" panose="02020603050405020304" pitchFamily="18" charset="0"/>
              </a:rPr>
            </a:br>
            <a:r>
              <a:rPr lang="en-AU" sz="1400" b="1" dirty="0">
                <a:solidFill>
                  <a:prstClr val="white"/>
                </a:solidFill>
                <a:latin typeface="Lato" panose="020F0502020204030203" pitchFamily="34" charset="0"/>
                <a:cs typeface="Times New Roman" panose="02020603050405020304" pitchFamily="18" charset="0"/>
              </a:rPr>
              <a:t>A new screen will prompt.</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5566926"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Optional Tools – Batch Job Module</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754053"/>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If you have relevant Manage Classroom/Online Onsite Track Easy permissions,  you will see the Batch Cog Icon on the top toolbar.</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The Batch Job Module is hidden from view until the icon is clicked.</a:t>
            </a:r>
          </a:p>
        </p:txBody>
      </p:sp>
      <p:sp>
        <p:nvSpPr>
          <p:cNvPr id="3" name="Slide Number Placeholder 2">
            <a:extLst>
              <a:ext uri="{FF2B5EF4-FFF2-40B4-BE49-F238E27FC236}">
                <a16:creationId xmlns:a16="http://schemas.microsoft.com/office/drawing/2014/main" id="{BD7C7168-A268-4B0B-A096-F39469683B16}"/>
              </a:ext>
            </a:extLst>
          </p:cNvPr>
          <p:cNvSpPr>
            <a:spLocks noGrp="1"/>
          </p:cNvSpPr>
          <p:nvPr>
            <p:ph type="sldNum" sz="quarter" idx="12"/>
          </p:nvPr>
        </p:nvSpPr>
        <p:spPr>
          <a:xfrm>
            <a:off x="-1431081" y="6439529"/>
            <a:ext cx="2057400" cy="365125"/>
          </a:xfrm>
        </p:spPr>
        <p:txBody>
          <a:bodyPr/>
          <a:lstStyle/>
          <a:p>
            <a:fld id="{6DBC3F89-7668-1540-AD5C-795EA2E32FF8}" type="slidenum">
              <a:rPr lang="en-US" smtClean="0"/>
              <a:t>65</a:t>
            </a:fld>
            <a:endParaRPr lang="en-US"/>
          </a:p>
        </p:txBody>
      </p:sp>
      <p:pic>
        <p:nvPicPr>
          <p:cNvPr id="11" name="Picture 10">
            <a:extLst>
              <a:ext uri="{FF2B5EF4-FFF2-40B4-BE49-F238E27FC236}">
                <a16:creationId xmlns:a16="http://schemas.microsoft.com/office/drawing/2014/main" id="{74E920D6-4F28-4D6E-8747-E37C6944BAA8}"/>
              </a:ext>
            </a:extLst>
          </p:cNvPr>
          <p:cNvPicPr>
            <a:picLocks noChangeAspect="1"/>
          </p:cNvPicPr>
          <p:nvPr/>
        </p:nvPicPr>
        <p:blipFill>
          <a:blip r:embed="rId5"/>
          <a:stretch>
            <a:fillRect/>
          </a:stretch>
        </p:blipFill>
        <p:spPr>
          <a:xfrm>
            <a:off x="2889451" y="2612061"/>
            <a:ext cx="2374130" cy="4168749"/>
          </a:xfrm>
          <a:prstGeom prst="rect">
            <a:avLst/>
          </a:prstGeom>
          <a:effectLst>
            <a:outerShdw blurRad="63500" sx="102000" sy="102000" algn="ctr" rotWithShape="0">
              <a:prstClr val="black">
                <a:alpha val="40000"/>
              </a:prstClr>
            </a:outerShdw>
          </a:effectLst>
        </p:spPr>
      </p:pic>
      <p:pic>
        <p:nvPicPr>
          <p:cNvPr id="14" name="Picture 13">
            <a:extLst>
              <a:ext uri="{FF2B5EF4-FFF2-40B4-BE49-F238E27FC236}">
                <a16:creationId xmlns:a16="http://schemas.microsoft.com/office/drawing/2014/main" id="{4718A1D7-69D9-4EF4-9544-B3838D0C6FFE}"/>
              </a:ext>
            </a:extLst>
          </p:cNvPr>
          <p:cNvPicPr>
            <a:picLocks noChangeAspect="1"/>
          </p:cNvPicPr>
          <p:nvPr/>
        </p:nvPicPr>
        <p:blipFill>
          <a:blip r:embed="rId6"/>
          <a:stretch>
            <a:fillRect/>
          </a:stretch>
        </p:blipFill>
        <p:spPr>
          <a:xfrm>
            <a:off x="5591118" y="2610044"/>
            <a:ext cx="2374130" cy="4194609"/>
          </a:xfrm>
          <a:prstGeom prst="rect">
            <a:avLst/>
          </a:prstGeom>
          <a:effectLst>
            <a:outerShdw blurRad="63500" sx="102000" sy="102000" algn="ctr" rotWithShape="0">
              <a:prstClr val="black">
                <a:alpha val="40000"/>
              </a:prstClr>
            </a:outerShdw>
          </a:effectLst>
        </p:spPr>
      </p:pic>
      <p:pic>
        <p:nvPicPr>
          <p:cNvPr id="10" name="Picture 9">
            <a:extLst>
              <a:ext uri="{FF2B5EF4-FFF2-40B4-BE49-F238E27FC236}">
                <a16:creationId xmlns:a16="http://schemas.microsoft.com/office/drawing/2014/main" id="{4166AF11-862D-49CB-A64C-5152C711CF78}"/>
              </a:ext>
            </a:extLst>
          </p:cNvPr>
          <p:cNvPicPr>
            <a:picLocks noChangeAspect="1"/>
          </p:cNvPicPr>
          <p:nvPr/>
        </p:nvPicPr>
        <p:blipFill>
          <a:blip r:embed="rId7"/>
          <a:stretch>
            <a:fillRect/>
          </a:stretch>
        </p:blipFill>
        <p:spPr>
          <a:xfrm>
            <a:off x="8329979" y="1453349"/>
            <a:ext cx="619048" cy="523810"/>
          </a:xfrm>
          <a:prstGeom prst="rect">
            <a:avLst/>
          </a:prstGeom>
        </p:spPr>
      </p:pic>
      <p:pic>
        <p:nvPicPr>
          <p:cNvPr id="1026" name="Picture 2">
            <a:extLst>
              <a:ext uri="{FF2B5EF4-FFF2-40B4-BE49-F238E27FC236}">
                <a16:creationId xmlns:a16="http://schemas.microsoft.com/office/drawing/2014/main" id="{D78EB1C0-122C-43E9-99A5-52C2E79FF52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12390" y="1351233"/>
            <a:ext cx="476250" cy="438150"/>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1" name="Picture 20">
            <a:extLst>
              <a:ext uri="{FF2B5EF4-FFF2-40B4-BE49-F238E27FC236}">
                <a16:creationId xmlns:a16="http://schemas.microsoft.com/office/drawing/2014/main" id="{06F58719-0F7B-46E8-90FF-2D5B901D047F}"/>
              </a:ext>
            </a:extLst>
          </p:cNvPr>
          <p:cNvPicPr>
            <a:picLocks noChangeAspect="1"/>
          </p:cNvPicPr>
          <p:nvPr/>
        </p:nvPicPr>
        <p:blipFill>
          <a:blip r:embed="rId9"/>
          <a:stretch>
            <a:fillRect/>
          </a:stretch>
        </p:blipFill>
        <p:spPr>
          <a:xfrm rot="16606866">
            <a:off x="3136400" y="5952442"/>
            <a:ext cx="613743" cy="625335"/>
          </a:xfrm>
          <a:prstGeom prst="rect">
            <a:avLst/>
          </a:prstGeom>
        </p:spPr>
      </p:pic>
      <p:pic>
        <p:nvPicPr>
          <p:cNvPr id="22" name="Picture 21">
            <a:extLst>
              <a:ext uri="{FF2B5EF4-FFF2-40B4-BE49-F238E27FC236}">
                <a16:creationId xmlns:a16="http://schemas.microsoft.com/office/drawing/2014/main" id="{D1CCF23F-C3AB-4DED-821E-BB22E4CDEA1F}"/>
              </a:ext>
            </a:extLst>
          </p:cNvPr>
          <p:cNvPicPr>
            <a:picLocks noChangeAspect="1"/>
          </p:cNvPicPr>
          <p:nvPr/>
        </p:nvPicPr>
        <p:blipFill>
          <a:blip r:embed="rId9"/>
          <a:stretch>
            <a:fillRect/>
          </a:stretch>
        </p:blipFill>
        <p:spPr>
          <a:xfrm rot="3705750">
            <a:off x="4678549" y="2693495"/>
            <a:ext cx="484939" cy="494098"/>
          </a:xfrm>
          <a:prstGeom prst="rect">
            <a:avLst/>
          </a:prstGeom>
        </p:spPr>
      </p:pic>
      <p:pic>
        <p:nvPicPr>
          <p:cNvPr id="23" name="Picture 22">
            <a:extLst>
              <a:ext uri="{FF2B5EF4-FFF2-40B4-BE49-F238E27FC236}">
                <a16:creationId xmlns:a16="http://schemas.microsoft.com/office/drawing/2014/main" id="{1E988953-6D78-40FA-92B7-546E16A7515A}"/>
              </a:ext>
            </a:extLst>
          </p:cNvPr>
          <p:cNvPicPr>
            <a:picLocks noChangeAspect="1"/>
          </p:cNvPicPr>
          <p:nvPr/>
        </p:nvPicPr>
        <p:blipFill>
          <a:blip r:embed="rId9"/>
          <a:stretch>
            <a:fillRect/>
          </a:stretch>
        </p:blipFill>
        <p:spPr>
          <a:xfrm rot="16606866">
            <a:off x="7626856" y="5985852"/>
            <a:ext cx="629366" cy="641253"/>
          </a:xfrm>
          <a:prstGeom prst="rect">
            <a:avLst/>
          </a:prstGeom>
        </p:spPr>
      </p:pic>
    </p:spTree>
    <p:custDataLst>
      <p:tags r:id="rId1"/>
    </p:custDataLst>
    <p:extLst>
      <p:ext uri="{BB962C8B-B14F-4D97-AF65-F5344CB8AC3E}">
        <p14:creationId xmlns:p14="http://schemas.microsoft.com/office/powerpoint/2010/main" val="308605863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267548"/>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Prompts before confirming will happen whenever a batch event occurs showing possible outcome.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Once batch started, you can view progress. You can not make changes</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Batch status will change over time and progress bar will be visible.</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5566926"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Optional Tools – Batch Job Module</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1738938"/>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If when bulk adding, people are already in the event they will be added to, it won’t add them a second time.</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No email notifications are sent out. The Batch progress is where you will see the outcome.</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Once complete, the relevant actions will take place (emails to attendees for example).</a:t>
            </a:r>
          </a:p>
          <a:p>
            <a:pPr marL="171450" indent="-171450">
              <a:spcBef>
                <a:spcPts val="600"/>
              </a:spcBef>
              <a:spcAft>
                <a:spcPts val="600"/>
              </a:spcAft>
              <a:buClr>
                <a:schemeClr val="accent1"/>
              </a:buClr>
              <a:buFont typeface="Arial" panose="020B0604020202020204" pitchFamily="34" charset="0"/>
              <a:buChar char="•"/>
            </a:pPr>
            <a:endParaRPr lang="en-AU" sz="1100" dirty="0">
              <a:solidFill>
                <a:schemeClr val="bg1">
                  <a:lumMod val="50000"/>
                </a:schemeClr>
              </a:solidFill>
              <a:latin typeface="Lato" panose="020F0502020204030203" pitchFamily="34" charset="0"/>
            </a:endParaRPr>
          </a:p>
        </p:txBody>
      </p:sp>
      <p:sp>
        <p:nvSpPr>
          <p:cNvPr id="3" name="Slide Number Placeholder 2">
            <a:extLst>
              <a:ext uri="{FF2B5EF4-FFF2-40B4-BE49-F238E27FC236}">
                <a16:creationId xmlns:a16="http://schemas.microsoft.com/office/drawing/2014/main" id="{BD7C7168-A268-4B0B-A096-F39469683B16}"/>
              </a:ext>
            </a:extLst>
          </p:cNvPr>
          <p:cNvSpPr>
            <a:spLocks noGrp="1"/>
          </p:cNvSpPr>
          <p:nvPr>
            <p:ph type="sldNum" sz="quarter" idx="12"/>
          </p:nvPr>
        </p:nvSpPr>
        <p:spPr>
          <a:xfrm>
            <a:off x="-1431081" y="6439529"/>
            <a:ext cx="2057400" cy="365125"/>
          </a:xfrm>
        </p:spPr>
        <p:txBody>
          <a:bodyPr/>
          <a:lstStyle/>
          <a:p>
            <a:fld id="{6DBC3F89-7668-1540-AD5C-795EA2E32FF8}" type="slidenum">
              <a:rPr lang="en-US" smtClean="0"/>
              <a:t>66</a:t>
            </a:fld>
            <a:endParaRPr lang="en-US"/>
          </a:p>
        </p:txBody>
      </p:sp>
      <p:pic>
        <p:nvPicPr>
          <p:cNvPr id="7" name="Picture 6">
            <a:extLst>
              <a:ext uri="{FF2B5EF4-FFF2-40B4-BE49-F238E27FC236}">
                <a16:creationId xmlns:a16="http://schemas.microsoft.com/office/drawing/2014/main" id="{7BE72626-E0C1-4F7C-96ED-6D7F181C2FE7}"/>
              </a:ext>
            </a:extLst>
          </p:cNvPr>
          <p:cNvPicPr>
            <a:picLocks noChangeAspect="1"/>
          </p:cNvPicPr>
          <p:nvPr/>
        </p:nvPicPr>
        <p:blipFill>
          <a:blip r:embed="rId4"/>
          <a:stretch>
            <a:fillRect/>
          </a:stretch>
        </p:blipFill>
        <p:spPr>
          <a:xfrm>
            <a:off x="2173916" y="3301895"/>
            <a:ext cx="6775111" cy="2493026"/>
          </a:xfrm>
          <a:prstGeom prst="rect">
            <a:avLst/>
          </a:prstGeom>
          <a:effectLst>
            <a:outerShdw blurRad="63500" sx="102000" sy="102000" algn="ctr" rotWithShape="0">
              <a:prstClr val="black">
                <a:alpha val="40000"/>
              </a:prstClr>
            </a:outerShdw>
          </a:effectLst>
        </p:spPr>
      </p:pic>
      <p:pic>
        <p:nvPicPr>
          <p:cNvPr id="2" name="Picture 1">
            <a:extLst>
              <a:ext uri="{FF2B5EF4-FFF2-40B4-BE49-F238E27FC236}">
                <a16:creationId xmlns:a16="http://schemas.microsoft.com/office/drawing/2014/main" id="{0AD25282-EA24-4139-8599-5FD6E5DA3835}"/>
              </a:ext>
            </a:extLst>
          </p:cNvPr>
          <p:cNvPicPr>
            <a:picLocks noChangeAspect="1"/>
          </p:cNvPicPr>
          <p:nvPr/>
        </p:nvPicPr>
        <p:blipFill>
          <a:blip r:embed="rId5"/>
          <a:stretch>
            <a:fillRect/>
          </a:stretch>
        </p:blipFill>
        <p:spPr>
          <a:xfrm>
            <a:off x="883815" y="4896285"/>
            <a:ext cx="3018373" cy="1567126"/>
          </a:xfrm>
          <a:prstGeom prst="rect">
            <a:avLst/>
          </a:prstGeom>
          <a:effectLst>
            <a:outerShdw blurRad="63500" sx="102000" sy="102000" algn="ctr" rotWithShape="0">
              <a:prstClr val="black">
                <a:alpha val="40000"/>
              </a:prstClr>
            </a:outerShdw>
          </a:effectLst>
        </p:spPr>
      </p:pic>
      <p:pic>
        <p:nvPicPr>
          <p:cNvPr id="11" name="Picture 10">
            <a:extLst>
              <a:ext uri="{FF2B5EF4-FFF2-40B4-BE49-F238E27FC236}">
                <a16:creationId xmlns:a16="http://schemas.microsoft.com/office/drawing/2014/main" id="{8ACACCF3-E4EF-4FF4-AB8C-DCEE6231E8BE}"/>
              </a:ext>
            </a:extLst>
          </p:cNvPr>
          <p:cNvPicPr>
            <a:picLocks noChangeAspect="1"/>
          </p:cNvPicPr>
          <p:nvPr/>
        </p:nvPicPr>
        <p:blipFill>
          <a:blip r:embed="rId6"/>
          <a:stretch>
            <a:fillRect/>
          </a:stretch>
        </p:blipFill>
        <p:spPr>
          <a:xfrm>
            <a:off x="3571665" y="5417943"/>
            <a:ext cx="619048" cy="523810"/>
          </a:xfrm>
          <a:prstGeom prst="rect">
            <a:avLst/>
          </a:prstGeom>
          <a:effectLst>
            <a:outerShdw blurRad="63500" sx="102000" sy="102000" algn="ctr" rotWithShape="0">
              <a:prstClr val="black">
                <a:alpha val="40000"/>
              </a:prstClr>
            </a:outerShdw>
          </a:effectLst>
        </p:spPr>
      </p:pic>
      <p:pic>
        <p:nvPicPr>
          <p:cNvPr id="13" name="Picture 12">
            <a:extLst>
              <a:ext uri="{FF2B5EF4-FFF2-40B4-BE49-F238E27FC236}">
                <a16:creationId xmlns:a16="http://schemas.microsoft.com/office/drawing/2014/main" id="{14BFEBE9-84F8-4E3A-B38A-E179BBA47CFF}"/>
              </a:ext>
            </a:extLst>
          </p:cNvPr>
          <p:cNvPicPr>
            <a:picLocks noChangeAspect="1"/>
          </p:cNvPicPr>
          <p:nvPr/>
        </p:nvPicPr>
        <p:blipFill>
          <a:blip r:embed="rId7"/>
          <a:stretch>
            <a:fillRect/>
          </a:stretch>
        </p:blipFill>
        <p:spPr>
          <a:xfrm rot="16606866">
            <a:off x="2888412" y="5441509"/>
            <a:ext cx="837734" cy="853557"/>
          </a:xfrm>
          <a:prstGeom prst="rect">
            <a:avLst/>
          </a:prstGeom>
        </p:spPr>
      </p:pic>
      <p:pic>
        <p:nvPicPr>
          <p:cNvPr id="4" name="Picture 3">
            <a:extLst>
              <a:ext uri="{FF2B5EF4-FFF2-40B4-BE49-F238E27FC236}">
                <a16:creationId xmlns:a16="http://schemas.microsoft.com/office/drawing/2014/main" id="{3A0E5B00-9149-44A6-B407-9D70905D663F}"/>
              </a:ext>
            </a:extLst>
          </p:cNvPr>
          <p:cNvPicPr>
            <a:picLocks noChangeAspect="1"/>
          </p:cNvPicPr>
          <p:nvPr/>
        </p:nvPicPr>
        <p:blipFill>
          <a:blip r:embed="rId8"/>
          <a:stretch>
            <a:fillRect/>
          </a:stretch>
        </p:blipFill>
        <p:spPr>
          <a:xfrm>
            <a:off x="4453584" y="5794921"/>
            <a:ext cx="4191463" cy="547307"/>
          </a:xfrm>
          <a:prstGeom prst="rect">
            <a:avLst/>
          </a:prstGeom>
          <a:effectLst>
            <a:outerShdw blurRad="63500" sx="102000" sy="102000" algn="ctr" rotWithShape="0">
              <a:prstClr val="black">
                <a:alpha val="40000"/>
              </a:prstClr>
            </a:outerShdw>
          </a:effectLst>
        </p:spPr>
      </p:pic>
      <p:pic>
        <p:nvPicPr>
          <p:cNvPr id="14" name="Picture 13">
            <a:extLst>
              <a:ext uri="{FF2B5EF4-FFF2-40B4-BE49-F238E27FC236}">
                <a16:creationId xmlns:a16="http://schemas.microsoft.com/office/drawing/2014/main" id="{851A0F9A-E3E9-452E-8D44-FF3643B2BFE6}"/>
              </a:ext>
            </a:extLst>
          </p:cNvPr>
          <p:cNvPicPr>
            <a:picLocks noChangeAspect="1"/>
          </p:cNvPicPr>
          <p:nvPr/>
        </p:nvPicPr>
        <p:blipFill>
          <a:blip r:embed="rId7"/>
          <a:stretch>
            <a:fillRect/>
          </a:stretch>
        </p:blipFill>
        <p:spPr>
          <a:xfrm rot="20134376">
            <a:off x="4142199" y="5346046"/>
            <a:ext cx="837734" cy="853557"/>
          </a:xfrm>
          <a:prstGeom prst="rect">
            <a:avLst/>
          </a:prstGeom>
        </p:spPr>
      </p:pic>
      <p:pic>
        <p:nvPicPr>
          <p:cNvPr id="15" name="Picture 14">
            <a:extLst>
              <a:ext uri="{FF2B5EF4-FFF2-40B4-BE49-F238E27FC236}">
                <a16:creationId xmlns:a16="http://schemas.microsoft.com/office/drawing/2014/main" id="{69C33656-F504-4185-92B6-7856E33AD49E}"/>
              </a:ext>
            </a:extLst>
          </p:cNvPr>
          <p:cNvPicPr>
            <a:picLocks noChangeAspect="1"/>
          </p:cNvPicPr>
          <p:nvPr/>
        </p:nvPicPr>
        <p:blipFill>
          <a:blip r:embed="rId7"/>
          <a:stretch>
            <a:fillRect/>
          </a:stretch>
        </p:blipFill>
        <p:spPr>
          <a:xfrm rot="13547575">
            <a:off x="6615110" y="5043968"/>
            <a:ext cx="837734" cy="853557"/>
          </a:xfrm>
          <a:prstGeom prst="rect">
            <a:avLst/>
          </a:prstGeom>
        </p:spPr>
      </p:pic>
      <p:pic>
        <p:nvPicPr>
          <p:cNvPr id="8" name="Picture 7">
            <a:extLst>
              <a:ext uri="{FF2B5EF4-FFF2-40B4-BE49-F238E27FC236}">
                <a16:creationId xmlns:a16="http://schemas.microsoft.com/office/drawing/2014/main" id="{893C324A-6CF4-47C6-986D-00F1112560D2}"/>
              </a:ext>
            </a:extLst>
          </p:cNvPr>
          <p:cNvPicPr>
            <a:picLocks noChangeAspect="1"/>
          </p:cNvPicPr>
          <p:nvPr/>
        </p:nvPicPr>
        <p:blipFill>
          <a:blip r:embed="rId9"/>
          <a:stretch>
            <a:fillRect/>
          </a:stretch>
        </p:blipFill>
        <p:spPr>
          <a:xfrm>
            <a:off x="2166009" y="3642361"/>
            <a:ext cx="884348" cy="982574"/>
          </a:xfrm>
          <a:prstGeom prst="rect">
            <a:avLst/>
          </a:prstGeom>
        </p:spPr>
      </p:pic>
    </p:spTree>
    <p:custDataLst>
      <p:tags r:id="rId1"/>
    </p:custDataLst>
    <p:extLst>
      <p:ext uri="{BB962C8B-B14F-4D97-AF65-F5344CB8AC3E}">
        <p14:creationId xmlns:p14="http://schemas.microsoft.com/office/powerpoint/2010/main" val="227784760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1621217"/>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You can select option to choose your view of any batches listed</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You can not interact or modify.</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But you can view status.  </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5566926"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Optional Tools – Batch Job Module</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2554545"/>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Batches have three status</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Awaiting = Batch is yet to start processing. Visible if someone started a batch, or a large job has been just chosen to run. If you view these section after you just actioned a large batch, you will see this then.</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Processing  = Batch is currently being processed</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Processed = Batch is finished and you can see status of outcome.</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For failed items in a batch, can re-run the same process against those individuals, to try again for success. </a:t>
            </a:r>
          </a:p>
          <a:p>
            <a:pPr marL="171450" indent="-171450">
              <a:spcBef>
                <a:spcPts val="600"/>
              </a:spcBef>
              <a:spcAft>
                <a:spcPts val="600"/>
              </a:spcAft>
              <a:buClr>
                <a:schemeClr val="accent1"/>
              </a:buClr>
              <a:buFont typeface="Arial" panose="020B0604020202020204" pitchFamily="34" charset="0"/>
              <a:buChar char="•"/>
            </a:pPr>
            <a:endParaRPr lang="en-AU" sz="1100" dirty="0">
              <a:solidFill>
                <a:schemeClr val="bg1">
                  <a:lumMod val="50000"/>
                </a:schemeClr>
              </a:solidFill>
              <a:latin typeface="Lato" panose="020F0502020204030203" pitchFamily="34" charset="0"/>
            </a:endParaRPr>
          </a:p>
        </p:txBody>
      </p:sp>
      <p:sp>
        <p:nvSpPr>
          <p:cNvPr id="3" name="Slide Number Placeholder 2">
            <a:extLst>
              <a:ext uri="{FF2B5EF4-FFF2-40B4-BE49-F238E27FC236}">
                <a16:creationId xmlns:a16="http://schemas.microsoft.com/office/drawing/2014/main" id="{BD7C7168-A268-4B0B-A096-F39469683B16}"/>
              </a:ext>
            </a:extLst>
          </p:cNvPr>
          <p:cNvSpPr>
            <a:spLocks noGrp="1"/>
          </p:cNvSpPr>
          <p:nvPr>
            <p:ph type="sldNum" sz="quarter" idx="12"/>
          </p:nvPr>
        </p:nvSpPr>
        <p:spPr>
          <a:xfrm>
            <a:off x="-1431081" y="6439529"/>
            <a:ext cx="2057400" cy="365125"/>
          </a:xfrm>
        </p:spPr>
        <p:txBody>
          <a:bodyPr/>
          <a:lstStyle/>
          <a:p>
            <a:fld id="{6DBC3F89-7668-1540-AD5C-795EA2E32FF8}" type="slidenum">
              <a:rPr lang="en-US" smtClean="0"/>
              <a:t>67</a:t>
            </a:fld>
            <a:endParaRPr lang="en-US"/>
          </a:p>
        </p:txBody>
      </p:sp>
      <p:pic>
        <p:nvPicPr>
          <p:cNvPr id="8" name="Picture 7">
            <a:extLst>
              <a:ext uri="{FF2B5EF4-FFF2-40B4-BE49-F238E27FC236}">
                <a16:creationId xmlns:a16="http://schemas.microsoft.com/office/drawing/2014/main" id="{9CF100F6-0412-4DB9-958D-B02FC6BAFCF9}"/>
              </a:ext>
            </a:extLst>
          </p:cNvPr>
          <p:cNvPicPr>
            <a:picLocks noChangeAspect="1"/>
          </p:cNvPicPr>
          <p:nvPr/>
        </p:nvPicPr>
        <p:blipFill>
          <a:blip r:embed="rId4"/>
          <a:stretch>
            <a:fillRect/>
          </a:stretch>
        </p:blipFill>
        <p:spPr>
          <a:xfrm>
            <a:off x="569485" y="4163265"/>
            <a:ext cx="3243911" cy="2214357"/>
          </a:xfrm>
          <a:prstGeom prst="rect">
            <a:avLst/>
          </a:prstGeom>
          <a:effectLst>
            <a:outerShdw blurRad="63500" sx="102000" sy="102000" algn="ctr" rotWithShape="0">
              <a:prstClr val="black">
                <a:alpha val="40000"/>
              </a:prstClr>
            </a:outerShdw>
          </a:effectLst>
        </p:spPr>
      </p:pic>
      <p:pic>
        <p:nvPicPr>
          <p:cNvPr id="10" name="Picture 9">
            <a:extLst>
              <a:ext uri="{FF2B5EF4-FFF2-40B4-BE49-F238E27FC236}">
                <a16:creationId xmlns:a16="http://schemas.microsoft.com/office/drawing/2014/main" id="{C9A1F8DC-7C96-4CAD-AC55-6A31343FD467}"/>
              </a:ext>
            </a:extLst>
          </p:cNvPr>
          <p:cNvPicPr>
            <a:picLocks noChangeAspect="1"/>
          </p:cNvPicPr>
          <p:nvPr/>
        </p:nvPicPr>
        <p:blipFill>
          <a:blip r:embed="rId5"/>
          <a:stretch>
            <a:fillRect/>
          </a:stretch>
        </p:blipFill>
        <p:spPr>
          <a:xfrm>
            <a:off x="3931722" y="4192024"/>
            <a:ext cx="2937545" cy="2214358"/>
          </a:xfrm>
          <a:prstGeom prst="rect">
            <a:avLst/>
          </a:prstGeom>
          <a:effectLst>
            <a:outerShdw blurRad="63500" sx="102000" sy="102000" algn="ctr" rotWithShape="0">
              <a:prstClr val="black">
                <a:alpha val="40000"/>
              </a:prstClr>
            </a:outerShdw>
          </a:effectLst>
        </p:spPr>
      </p:pic>
      <p:pic>
        <p:nvPicPr>
          <p:cNvPr id="14" name="Picture 13">
            <a:extLst>
              <a:ext uri="{FF2B5EF4-FFF2-40B4-BE49-F238E27FC236}">
                <a16:creationId xmlns:a16="http://schemas.microsoft.com/office/drawing/2014/main" id="{851A0F9A-E3E9-452E-8D44-FF3643B2BFE6}"/>
              </a:ext>
            </a:extLst>
          </p:cNvPr>
          <p:cNvPicPr>
            <a:picLocks noChangeAspect="1"/>
          </p:cNvPicPr>
          <p:nvPr/>
        </p:nvPicPr>
        <p:blipFill>
          <a:blip r:embed="rId6"/>
          <a:stretch>
            <a:fillRect/>
          </a:stretch>
        </p:blipFill>
        <p:spPr>
          <a:xfrm rot="16523595">
            <a:off x="3223414" y="5193630"/>
            <a:ext cx="837734" cy="793526"/>
          </a:xfrm>
          <a:prstGeom prst="rect">
            <a:avLst/>
          </a:prstGeom>
        </p:spPr>
      </p:pic>
      <p:pic>
        <p:nvPicPr>
          <p:cNvPr id="16" name="Picture 15">
            <a:extLst>
              <a:ext uri="{FF2B5EF4-FFF2-40B4-BE49-F238E27FC236}">
                <a16:creationId xmlns:a16="http://schemas.microsoft.com/office/drawing/2014/main" id="{2D0BD97A-6D92-4C6A-9209-2EEB8563FBE6}"/>
              </a:ext>
            </a:extLst>
          </p:cNvPr>
          <p:cNvPicPr>
            <a:picLocks noChangeAspect="1"/>
          </p:cNvPicPr>
          <p:nvPr/>
        </p:nvPicPr>
        <p:blipFill>
          <a:blip r:embed="rId7"/>
          <a:stretch>
            <a:fillRect/>
          </a:stretch>
        </p:blipFill>
        <p:spPr>
          <a:xfrm>
            <a:off x="6451815" y="4060798"/>
            <a:ext cx="2194792" cy="1952274"/>
          </a:xfrm>
          <a:prstGeom prst="rect">
            <a:avLst/>
          </a:prstGeom>
          <a:effectLst>
            <a:outerShdw blurRad="63500" sx="102000" sy="102000" algn="ctr" rotWithShape="0">
              <a:prstClr val="black">
                <a:alpha val="40000"/>
              </a:prstClr>
            </a:outerShdw>
          </a:effectLst>
        </p:spPr>
      </p:pic>
      <p:pic>
        <p:nvPicPr>
          <p:cNvPr id="15" name="Picture 14">
            <a:extLst>
              <a:ext uri="{FF2B5EF4-FFF2-40B4-BE49-F238E27FC236}">
                <a16:creationId xmlns:a16="http://schemas.microsoft.com/office/drawing/2014/main" id="{69C33656-F504-4185-92B6-7856E33AD49E}"/>
              </a:ext>
            </a:extLst>
          </p:cNvPr>
          <p:cNvPicPr>
            <a:picLocks noChangeAspect="1"/>
          </p:cNvPicPr>
          <p:nvPr/>
        </p:nvPicPr>
        <p:blipFill>
          <a:blip r:embed="rId6"/>
          <a:stretch>
            <a:fillRect/>
          </a:stretch>
        </p:blipFill>
        <p:spPr>
          <a:xfrm rot="16200000">
            <a:off x="6011322" y="5364081"/>
            <a:ext cx="837734" cy="853557"/>
          </a:xfrm>
          <a:prstGeom prst="rect">
            <a:avLst/>
          </a:prstGeom>
        </p:spPr>
      </p:pic>
    </p:spTree>
    <p:custDataLst>
      <p:tags r:id="rId1"/>
    </p:custDataLst>
    <p:extLst>
      <p:ext uri="{BB962C8B-B14F-4D97-AF65-F5344CB8AC3E}">
        <p14:creationId xmlns:p14="http://schemas.microsoft.com/office/powerpoint/2010/main" val="345457783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636880"/>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Report loads Business Intelligence Reports in a New Browser Tab</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Access is available to all Client Portal Users</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Reports can be run or scheduled as necessary.</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Multiple can be sent the same report on a schedule via email.</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5566926"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Optional Tools – Report</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915635"/>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Additional information on Scheduling and managing reports is listed here: </a:t>
            </a:r>
            <a:br>
              <a:rPr lang="en-AU" sz="1100" dirty="0">
                <a:solidFill>
                  <a:schemeClr val="bg1">
                    <a:lumMod val="50000"/>
                  </a:schemeClr>
                </a:solidFill>
                <a:latin typeface="Lato" panose="020F0502020204030203" pitchFamily="34" charset="0"/>
              </a:rPr>
            </a:br>
            <a:r>
              <a:rPr lang="en-AU" sz="1050" dirty="0">
                <a:solidFill>
                  <a:schemeClr val="bg1">
                    <a:lumMod val="50000"/>
                  </a:schemeClr>
                </a:solidFill>
                <a:latin typeface="Lato" panose="020F0502020204030203" pitchFamily="34" charset="0"/>
                <a:hlinkClick r:id="rId4"/>
              </a:rPr>
              <a:t>https://kb.pegasus.net.au/display/CA/Business+Intelligence+Reporting</a:t>
            </a:r>
            <a:endParaRPr lang="en-AU" sz="1050" dirty="0">
              <a:solidFill>
                <a:schemeClr val="bg1">
                  <a:lumMod val="50000"/>
                </a:schemeClr>
              </a:solidFill>
              <a:latin typeface="Lato" panose="020F0502020204030203" pitchFamily="34" charset="0"/>
            </a:endParaRP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 Video guides and Cheat sheets are accessible on that page</a:t>
            </a:r>
          </a:p>
        </p:txBody>
      </p:sp>
      <p:pic>
        <p:nvPicPr>
          <p:cNvPr id="2" name="Picture 1">
            <a:extLst>
              <a:ext uri="{FF2B5EF4-FFF2-40B4-BE49-F238E27FC236}">
                <a16:creationId xmlns:a16="http://schemas.microsoft.com/office/drawing/2014/main" id="{389E9795-9868-4ECB-93F9-12A3A9E32A16}"/>
              </a:ext>
            </a:extLst>
          </p:cNvPr>
          <p:cNvPicPr>
            <a:picLocks noChangeAspect="1"/>
          </p:cNvPicPr>
          <p:nvPr/>
        </p:nvPicPr>
        <p:blipFill>
          <a:blip r:embed="rId5"/>
          <a:stretch>
            <a:fillRect/>
          </a:stretch>
        </p:blipFill>
        <p:spPr>
          <a:xfrm>
            <a:off x="1268143" y="4754159"/>
            <a:ext cx="1371429" cy="1638095"/>
          </a:xfrm>
          <a:prstGeom prst="rect">
            <a:avLst/>
          </a:prstGeom>
          <a:effectLst>
            <a:outerShdw blurRad="63500" sx="102000" sy="102000" algn="ctr" rotWithShape="0">
              <a:prstClr val="black">
                <a:alpha val="40000"/>
              </a:prstClr>
            </a:outerShdw>
          </a:effectLst>
        </p:spPr>
      </p:pic>
      <p:pic>
        <p:nvPicPr>
          <p:cNvPr id="8" name="Picture 7">
            <a:extLst>
              <a:ext uri="{FF2B5EF4-FFF2-40B4-BE49-F238E27FC236}">
                <a16:creationId xmlns:a16="http://schemas.microsoft.com/office/drawing/2014/main" id="{DD7B4907-748D-4607-9CA6-918D31518DF9}"/>
              </a:ext>
            </a:extLst>
          </p:cNvPr>
          <p:cNvPicPr>
            <a:picLocks noChangeAspect="1"/>
          </p:cNvPicPr>
          <p:nvPr/>
        </p:nvPicPr>
        <p:blipFill>
          <a:blip r:embed="rId6"/>
          <a:stretch>
            <a:fillRect/>
          </a:stretch>
        </p:blipFill>
        <p:spPr>
          <a:xfrm>
            <a:off x="2714481" y="3429986"/>
            <a:ext cx="6243782" cy="2785864"/>
          </a:xfrm>
          <a:prstGeom prst="rect">
            <a:avLst/>
          </a:prstGeom>
          <a:effectLst>
            <a:outerShdw blurRad="63500" sx="102000" sy="102000" algn="ctr" rotWithShape="0">
              <a:prstClr val="black">
                <a:alpha val="40000"/>
              </a:prstClr>
            </a:outerShdw>
          </a:effectLst>
        </p:spPr>
      </p:pic>
      <p:pic>
        <p:nvPicPr>
          <p:cNvPr id="15" name="Picture 14">
            <a:extLst>
              <a:ext uri="{FF2B5EF4-FFF2-40B4-BE49-F238E27FC236}">
                <a16:creationId xmlns:a16="http://schemas.microsoft.com/office/drawing/2014/main" id="{B052A91C-D9DB-484D-8D93-78B86CE8BB58}"/>
              </a:ext>
            </a:extLst>
          </p:cNvPr>
          <p:cNvPicPr>
            <a:picLocks noChangeAspect="1"/>
          </p:cNvPicPr>
          <p:nvPr/>
        </p:nvPicPr>
        <p:blipFill>
          <a:blip r:embed="rId7"/>
          <a:stretch>
            <a:fillRect/>
          </a:stretch>
        </p:blipFill>
        <p:spPr>
          <a:xfrm rot="16606866">
            <a:off x="2209874" y="4665835"/>
            <a:ext cx="859396" cy="875628"/>
          </a:xfrm>
          <a:prstGeom prst="rect">
            <a:avLst/>
          </a:prstGeom>
        </p:spPr>
      </p:pic>
      <p:sp>
        <p:nvSpPr>
          <p:cNvPr id="3" name="Slide Number Placeholder 2">
            <a:extLst>
              <a:ext uri="{FF2B5EF4-FFF2-40B4-BE49-F238E27FC236}">
                <a16:creationId xmlns:a16="http://schemas.microsoft.com/office/drawing/2014/main" id="{BD7C7168-A268-4B0B-A096-F39469683B16}"/>
              </a:ext>
            </a:extLst>
          </p:cNvPr>
          <p:cNvSpPr>
            <a:spLocks noGrp="1"/>
          </p:cNvSpPr>
          <p:nvPr>
            <p:ph type="sldNum" sz="quarter" idx="12"/>
          </p:nvPr>
        </p:nvSpPr>
        <p:spPr>
          <a:xfrm>
            <a:off x="-1431081" y="6439529"/>
            <a:ext cx="2057400" cy="365125"/>
          </a:xfrm>
        </p:spPr>
        <p:txBody>
          <a:bodyPr/>
          <a:lstStyle/>
          <a:p>
            <a:fld id="{6DBC3F89-7668-1540-AD5C-795EA2E32FF8}" type="slidenum">
              <a:rPr lang="en-US" smtClean="0"/>
              <a:t>68</a:t>
            </a:fld>
            <a:endParaRPr lang="en-US"/>
          </a:p>
        </p:txBody>
      </p:sp>
    </p:spTree>
    <p:custDataLst>
      <p:tags r:id="rId1"/>
    </p:custDataLst>
    <p:extLst>
      <p:ext uri="{BB962C8B-B14F-4D97-AF65-F5344CB8AC3E}">
        <p14:creationId xmlns:p14="http://schemas.microsoft.com/office/powerpoint/2010/main" val="188058386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267548"/>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Under Onsite – Will open in new tab an instance of Onsite Track Easy, relevant to your user permissions.</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Changes made in Client Portal or if made in Onsite Track Easy, are instantly synced between the two.</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5566926"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Optional Tools – Onsite</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1754326"/>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Onsite contains features still not implemented in Client Portal.</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Logpoint Configuration, Safety Selections, creating new Roles and Competencies; are all items still created presently in Onsite Track Easy and are not implemented in the Client Portal.</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If you can not find the tool you need, enter Onsite Track Easy. Changes made will be reflected in the Client Portal. E.g. logging an overstayer out of onsite will reflect in the Onsite Now in Client Portal.</a:t>
            </a:r>
          </a:p>
        </p:txBody>
      </p:sp>
      <p:pic>
        <p:nvPicPr>
          <p:cNvPr id="2" name="Picture 1">
            <a:extLst>
              <a:ext uri="{FF2B5EF4-FFF2-40B4-BE49-F238E27FC236}">
                <a16:creationId xmlns:a16="http://schemas.microsoft.com/office/drawing/2014/main" id="{1FA4533F-CB30-4061-A39E-C1A132AFE22F}"/>
              </a:ext>
            </a:extLst>
          </p:cNvPr>
          <p:cNvPicPr>
            <a:picLocks noChangeAspect="1"/>
          </p:cNvPicPr>
          <p:nvPr/>
        </p:nvPicPr>
        <p:blipFill>
          <a:blip r:embed="rId4"/>
          <a:stretch>
            <a:fillRect/>
          </a:stretch>
        </p:blipFill>
        <p:spPr>
          <a:xfrm>
            <a:off x="1267200" y="4752000"/>
            <a:ext cx="1371429" cy="1580952"/>
          </a:xfrm>
          <a:prstGeom prst="rect">
            <a:avLst/>
          </a:prstGeom>
          <a:effectLst>
            <a:outerShdw blurRad="63500" sx="102000" sy="102000" algn="ctr" rotWithShape="0">
              <a:prstClr val="black">
                <a:alpha val="40000"/>
              </a:prstClr>
            </a:outerShdw>
          </a:effectLst>
        </p:spPr>
      </p:pic>
      <p:pic>
        <p:nvPicPr>
          <p:cNvPr id="8" name="Picture 7">
            <a:extLst>
              <a:ext uri="{FF2B5EF4-FFF2-40B4-BE49-F238E27FC236}">
                <a16:creationId xmlns:a16="http://schemas.microsoft.com/office/drawing/2014/main" id="{3559F626-996B-4BA9-835A-90A5327CE972}"/>
              </a:ext>
            </a:extLst>
          </p:cNvPr>
          <p:cNvPicPr>
            <a:picLocks noChangeAspect="1"/>
          </p:cNvPicPr>
          <p:nvPr/>
        </p:nvPicPr>
        <p:blipFill>
          <a:blip r:embed="rId5"/>
          <a:stretch>
            <a:fillRect/>
          </a:stretch>
        </p:blipFill>
        <p:spPr>
          <a:xfrm>
            <a:off x="2951322" y="3439830"/>
            <a:ext cx="5213272" cy="2947191"/>
          </a:xfrm>
          <a:prstGeom prst="rect">
            <a:avLst/>
          </a:prstGeom>
          <a:effectLst>
            <a:outerShdw blurRad="63500" sx="102000" sy="102000" algn="ctr" rotWithShape="0">
              <a:prstClr val="black">
                <a:alpha val="40000"/>
              </a:prstClr>
            </a:outerShdw>
          </a:effectLst>
        </p:spPr>
      </p:pic>
      <p:pic>
        <p:nvPicPr>
          <p:cNvPr id="14" name="Picture 13">
            <a:extLst>
              <a:ext uri="{FF2B5EF4-FFF2-40B4-BE49-F238E27FC236}">
                <a16:creationId xmlns:a16="http://schemas.microsoft.com/office/drawing/2014/main" id="{648018F7-79DB-43DE-908C-B176D6E6A7BC}"/>
              </a:ext>
            </a:extLst>
          </p:cNvPr>
          <p:cNvPicPr>
            <a:picLocks noChangeAspect="1"/>
          </p:cNvPicPr>
          <p:nvPr/>
        </p:nvPicPr>
        <p:blipFill>
          <a:blip r:embed="rId6"/>
          <a:stretch>
            <a:fillRect/>
          </a:stretch>
        </p:blipFill>
        <p:spPr>
          <a:xfrm rot="16606866">
            <a:off x="2209874" y="4665835"/>
            <a:ext cx="859396" cy="875628"/>
          </a:xfrm>
          <a:prstGeom prst="rect">
            <a:avLst/>
          </a:prstGeom>
        </p:spPr>
      </p:pic>
      <p:sp>
        <p:nvSpPr>
          <p:cNvPr id="3" name="Slide Number Placeholder 2">
            <a:extLst>
              <a:ext uri="{FF2B5EF4-FFF2-40B4-BE49-F238E27FC236}">
                <a16:creationId xmlns:a16="http://schemas.microsoft.com/office/drawing/2014/main" id="{4D09C156-9FF5-4E49-966B-C81AB908855B}"/>
              </a:ext>
            </a:extLst>
          </p:cNvPr>
          <p:cNvSpPr>
            <a:spLocks noGrp="1"/>
          </p:cNvSpPr>
          <p:nvPr>
            <p:ph type="sldNum" sz="quarter" idx="12"/>
          </p:nvPr>
        </p:nvSpPr>
        <p:spPr>
          <a:xfrm>
            <a:off x="-1431081" y="6439529"/>
            <a:ext cx="2057400" cy="365125"/>
          </a:xfrm>
        </p:spPr>
        <p:txBody>
          <a:bodyPr/>
          <a:lstStyle/>
          <a:p>
            <a:fld id="{6DBC3F89-7668-1540-AD5C-795EA2E32FF8}" type="slidenum">
              <a:rPr lang="en-US" smtClean="0"/>
              <a:t>69</a:t>
            </a:fld>
            <a:endParaRPr lang="en-US"/>
          </a:p>
        </p:txBody>
      </p:sp>
    </p:spTree>
    <p:custDataLst>
      <p:tags r:id="rId1"/>
    </p:custDataLst>
    <p:extLst>
      <p:ext uri="{BB962C8B-B14F-4D97-AF65-F5344CB8AC3E}">
        <p14:creationId xmlns:p14="http://schemas.microsoft.com/office/powerpoint/2010/main" val="38531303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482991"/>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Enter the Worker Module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Select your Worker group from the listed options.</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Search for Worker using notes on the right, or scroll with mouse through names defaulted to first name  alphabetically.</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their name to view their profile</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5566926"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Viewing Worker Profiles</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2092881"/>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Can search for workers through the All Workers, Employees or Contractor option.  Onsite Now can also be used, but will only show currently logged in to site Workers</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Searching for workers can be done by:</a:t>
            </a:r>
            <a:br>
              <a:rPr lang="en-AU" sz="1100" dirty="0">
                <a:solidFill>
                  <a:schemeClr val="tx1">
                    <a:lumMod val="50000"/>
                    <a:lumOff val="50000"/>
                  </a:schemeClr>
                </a:solidFill>
                <a:latin typeface="Lato" panose="020F0502020204030203" pitchFamily="34" charset="0"/>
              </a:rPr>
            </a:br>
            <a:r>
              <a:rPr lang="en-AU" sz="1100" dirty="0">
                <a:solidFill>
                  <a:schemeClr val="tx1">
                    <a:lumMod val="50000"/>
                    <a:lumOff val="50000"/>
                  </a:schemeClr>
                </a:solidFill>
                <a:latin typeface="Lato" panose="020F0502020204030203" pitchFamily="34" charset="0"/>
              </a:rPr>
              <a:t>- First Name and/or Last Name</a:t>
            </a:r>
            <a:br>
              <a:rPr lang="en-AU" sz="1100" dirty="0">
                <a:solidFill>
                  <a:schemeClr val="tx1">
                    <a:lumMod val="50000"/>
                    <a:lumOff val="50000"/>
                  </a:schemeClr>
                </a:solidFill>
                <a:latin typeface="Lato" panose="020F0502020204030203" pitchFamily="34" charset="0"/>
              </a:rPr>
            </a:br>
            <a:r>
              <a:rPr lang="en-AU" sz="1100" dirty="0">
                <a:solidFill>
                  <a:schemeClr val="tx1">
                    <a:lumMod val="50000"/>
                    <a:lumOff val="50000"/>
                  </a:schemeClr>
                </a:solidFill>
                <a:latin typeface="Lato" panose="020F0502020204030203" pitchFamily="34" charset="0"/>
              </a:rPr>
              <a:t>- Company Name</a:t>
            </a:r>
            <a:br>
              <a:rPr lang="en-AU" sz="1100" dirty="0">
                <a:solidFill>
                  <a:schemeClr val="tx1">
                    <a:lumMod val="50000"/>
                    <a:lumOff val="50000"/>
                  </a:schemeClr>
                </a:solidFill>
                <a:latin typeface="Lato" panose="020F0502020204030203" pitchFamily="34" charset="0"/>
              </a:rPr>
            </a:br>
            <a:r>
              <a:rPr lang="en-AU" sz="1100" dirty="0">
                <a:solidFill>
                  <a:schemeClr val="tx1">
                    <a:lumMod val="50000"/>
                    <a:lumOff val="50000"/>
                  </a:schemeClr>
                </a:solidFill>
                <a:latin typeface="Lato" panose="020F0502020204030203" pitchFamily="34" charset="0"/>
              </a:rPr>
              <a:t>- ID Number</a:t>
            </a:r>
            <a:br>
              <a:rPr lang="en-AU" sz="1100" dirty="0">
                <a:solidFill>
                  <a:schemeClr val="tx1">
                    <a:lumMod val="50000"/>
                    <a:lumOff val="50000"/>
                  </a:schemeClr>
                </a:solidFill>
                <a:latin typeface="Lato" panose="020F0502020204030203" pitchFamily="34" charset="0"/>
              </a:rPr>
            </a:br>
            <a:r>
              <a:rPr lang="en-AU" sz="1100" dirty="0">
                <a:solidFill>
                  <a:schemeClr val="tx1">
                    <a:lumMod val="50000"/>
                    <a:lumOff val="50000"/>
                  </a:schemeClr>
                </a:solidFill>
                <a:latin typeface="Lato" panose="020F0502020204030203" pitchFamily="34" charset="0"/>
              </a:rPr>
              <a:t>- Combination of Name and Company Name (</a:t>
            </a:r>
            <a:r>
              <a:rPr lang="en-AU" sz="1100" dirty="0" err="1">
                <a:solidFill>
                  <a:schemeClr val="tx1">
                    <a:lumMod val="50000"/>
                    <a:lumOff val="50000"/>
                  </a:schemeClr>
                </a:solidFill>
                <a:latin typeface="Lato" panose="020F0502020204030203" pitchFamily="34" charset="0"/>
              </a:rPr>
              <a:t>e.g</a:t>
            </a:r>
            <a:r>
              <a:rPr lang="en-AU" sz="1100" dirty="0">
                <a:solidFill>
                  <a:schemeClr val="tx1">
                    <a:lumMod val="50000"/>
                    <a:lumOff val="50000"/>
                  </a:schemeClr>
                </a:solidFill>
                <a:latin typeface="Lato" panose="020F0502020204030203" pitchFamily="34" charset="0"/>
              </a:rPr>
              <a:t> Phil Electrical )</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Click Edit icon in top right to change worker details, if you have those user permissions.</a:t>
            </a:r>
          </a:p>
        </p:txBody>
      </p:sp>
      <p:pic>
        <p:nvPicPr>
          <p:cNvPr id="2" name="Picture 1">
            <a:extLst>
              <a:ext uri="{FF2B5EF4-FFF2-40B4-BE49-F238E27FC236}">
                <a16:creationId xmlns:a16="http://schemas.microsoft.com/office/drawing/2014/main" id="{A07C1B9E-33F6-4D02-B760-0804AD422CB1}"/>
              </a:ext>
            </a:extLst>
          </p:cNvPr>
          <p:cNvPicPr>
            <a:picLocks noChangeAspect="1"/>
          </p:cNvPicPr>
          <p:nvPr/>
        </p:nvPicPr>
        <p:blipFill>
          <a:blip r:embed="rId4"/>
          <a:stretch>
            <a:fillRect/>
          </a:stretch>
        </p:blipFill>
        <p:spPr>
          <a:xfrm>
            <a:off x="2138362" y="4032840"/>
            <a:ext cx="2114286" cy="2542857"/>
          </a:xfrm>
          <a:prstGeom prst="rect">
            <a:avLst/>
          </a:prstGeom>
          <a:effectLst>
            <a:outerShdw blurRad="63500" sx="102000" sy="102000" algn="ctr" rotWithShape="0">
              <a:prstClr val="black">
                <a:alpha val="40000"/>
              </a:prstClr>
            </a:outerShdw>
          </a:effectLst>
        </p:spPr>
      </p:pic>
      <p:pic>
        <p:nvPicPr>
          <p:cNvPr id="3" name="Picture 2">
            <a:extLst>
              <a:ext uri="{FF2B5EF4-FFF2-40B4-BE49-F238E27FC236}">
                <a16:creationId xmlns:a16="http://schemas.microsoft.com/office/drawing/2014/main" id="{0A3CB657-4E8A-4D9D-9651-788F09883140}"/>
              </a:ext>
            </a:extLst>
          </p:cNvPr>
          <p:cNvPicPr>
            <a:picLocks noChangeAspect="1"/>
          </p:cNvPicPr>
          <p:nvPr/>
        </p:nvPicPr>
        <p:blipFill>
          <a:blip r:embed="rId5"/>
          <a:stretch>
            <a:fillRect/>
          </a:stretch>
        </p:blipFill>
        <p:spPr>
          <a:xfrm>
            <a:off x="3577826" y="4452441"/>
            <a:ext cx="2943410" cy="1399223"/>
          </a:xfrm>
          <a:prstGeom prst="rect">
            <a:avLst/>
          </a:prstGeom>
          <a:effectLst>
            <a:outerShdw blurRad="63500" sx="102000" sy="102000" algn="ctr" rotWithShape="0">
              <a:prstClr val="black">
                <a:alpha val="40000"/>
              </a:prstClr>
            </a:outerShdw>
          </a:effectLst>
        </p:spPr>
      </p:pic>
      <p:pic>
        <p:nvPicPr>
          <p:cNvPr id="7" name="Picture 6">
            <a:extLst>
              <a:ext uri="{FF2B5EF4-FFF2-40B4-BE49-F238E27FC236}">
                <a16:creationId xmlns:a16="http://schemas.microsoft.com/office/drawing/2014/main" id="{0229F559-DD8F-4E6C-B478-646C5A956B70}"/>
              </a:ext>
            </a:extLst>
          </p:cNvPr>
          <p:cNvPicPr>
            <a:picLocks noChangeAspect="1"/>
          </p:cNvPicPr>
          <p:nvPr/>
        </p:nvPicPr>
        <p:blipFill>
          <a:blip r:embed="rId6"/>
          <a:stretch>
            <a:fillRect/>
          </a:stretch>
        </p:blipFill>
        <p:spPr>
          <a:xfrm>
            <a:off x="922619" y="5043431"/>
            <a:ext cx="1080291" cy="1265484"/>
          </a:xfrm>
          <a:prstGeom prst="rect">
            <a:avLst/>
          </a:prstGeom>
        </p:spPr>
      </p:pic>
      <p:pic>
        <p:nvPicPr>
          <p:cNvPr id="14" name="Picture 13">
            <a:extLst>
              <a:ext uri="{FF2B5EF4-FFF2-40B4-BE49-F238E27FC236}">
                <a16:creationId xmlns:a16="http://schemas.microsoft.com/office/drawing/2014/main" id="{B0895F22-98B6-432E-B89D-6A64C228074A}"/>
              </a:ext>
            </a:extLst>
          </p:cNvPr>
          <p:cNvPicPr>
            <a:picLocks noChangeAspect="1"/>
          </p:cNvPicPr>
          <p:nvPr/>
        </p:nvPicPr>
        <p:blipFill>
          <a:blip r:embed="rId7"/>
          <a:stretch>
            <a:fillRect/>
          </a:stretch>
        </p:blipFill>
        <p:spPr>
          <a:xfrm>
            <a:off x="6000651" y="3441414"/>
            <a:ext cx="2163943" cy="2867501"/>
          </a:xfrm>
          <a:prstGeom prst="rect">
            <a:avLst/>
          </a:prstGeom>
          <a:effectLst>
            <a:outerShdw blurRad="63500" sx="102000" sy="102000" algn="ctr" rotWithShape="0">
              <a:prstClr val="black">
                <a:alpha val="40000"/>
              </a:prstClr>
            </a:outerShdw>
          </a:effectLst>
        </p:spPr>
      </p:pic>
      <p:pic>
        <p:nvPicPr>
          <p:cNvPr id="10" name="Picture 9">
            <a:extLst>
              <a:ext uri="{FF2B5EF4-FFF2-40B4-BE49-F238E27FC236}">
                <a16:creationId xmlns:a16="http://schemas.microsoft.com/office/drawing/2014/main" id="{F6258668-B8F5-41B0-B00C-4D37169688BA}"/>
              </a:ext>
            </a:extLst>
          </p:cNvPr>
          <p:cNvPicPr>
            <a:picLocks noChangeAspect="1"/>
          </p:cNvPicPr>
          <p:nvPr/>
        </p:nvPicPr>
        <p:blipFill>
          <a:blip r:embed="rId8"/>
          <a:stretch>
            <a:fillRect/>
          </a:stretch>
        </p:blipFill>
        <p:spPr>
          <a:xfrm rot="16200000">
            <a:off x="5697759" y="5060334"/>
            <a:ext cx="597945" cy="609239"/>
          </a:xfrm>
          <a:prstGeom prst="rect">
            <a:avLst/>
          </a:prstGeom>
        </p:spPr>
      </p:pic>
      <p:sp>
        <p:nvSpPr>
          <p:cNvPr id="4" name="Slide Number Placeholder 3">
            <a:extLst>
              <a:ext uri="{FF2B5EF4-FFF2-40B4-BE49-F238E27FC236}">
                <a16:creationId xmlns:a16="http://schemas.microsoft.com/office/drawing/2014/main" id="{94D1E0BE-C54E-492F-9BBC-148A0DEF9EE3}"/>
              </a:ext>
            </a:extLst>
          </p:cNvPr>
          <p:cNvSpPr>
            <a:spLocks noGrp="1"/>
          </p:cNvSpPr>
          <p:nvPr>
            <p:ph type="sldNum" sz="quarter" idx="12"/>
          </p:nvPr>
        </p:nvSpPr>
        <p:spPr>
          <a:xfrm>
            <a:off x="-1431081" y="6393134"/>
            <a:ext cx="2057400" cy="365125"/>
          </a:xfrm>
        </p:spPr>
        <p:txBody>
          <a:bodyPr/>
          <a:lstStyle/>
          <a:p>
            <a:fld id="{6DBC3F89-7668-1540-AD5C-795EA2E32FF8}" type="slidenum">
              <a:rPr lang="en-US" smtClean="0"/>
              <a:t>7</a:t>
            </a:fld>
            <a:endParaRPr lang="en-US" dirty="0"/>
          </a:p>
        </p:txBody>
      </p:sp>
      <p:pic>
        <p:nvPicPr>
          <p:cNvPr id="16" name="Picture 15">
            <a:extLst>
              <a:ext uri="{FF2B5EF4-FFF2-40B4-BE49-F238E27FC236}">
                <a16:creationId xmlns:a16="http://schemas.microsoft.com/office/drawing/2014/main" id="{DDE024BB-3CAF-B24E-824F-A4CC71C4CB3F}"/>
              </a:ext>
            </a:extLst>
          </p:cNvPr>
          <p:cNvPicPr>
            <a:picLocks noChangeAspect="1"/>
          </p:cNvPicPr>
          <p:nvPr/>
        </p:nvPicPr>
        <p:blipFill>
          <a:blip r:embed="rId8"/>
          <a:stretch>
            <a:fillRect/>
          </a:stretch>
        </p:blipFill>
        <p:spPr>
          <a:xfrm rot="6544588" flipH="1" flipV="1">
            <a:off x="1942323" y="4945087"/>
            <a:ext cx="686271" cy="718364"/>
          </a:xfrm>
          <a:prstGeom prst="rect">
            <a:avLst/>
          </a:prstGeom>
        </p:spPr>
      </p:pic>
    </p:spTree>
    <p:custDataLst>
      <p:tags r:id="rId1"/>
    </p:custDataLst>
    <p:extLst>
      <p:ext uri="{BB962C8B-B14F-4D97-AF65-F5344CB8AC3E}">
        <p14:creationId xmlns:p14="http://schemas.microsoft.com/office/powerpoint/2010/main" val="294217425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2482991"/>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Companies icon will load in a new browser window, the Company Compliance Client Access View</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Access available to all Client Portal Users, locked to your Company Scope.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Reports from this Scope are available to Admins with login permissions. </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5566926"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Optional Tools </a:t>
            </a:r>
            <a:r>
              <a:rPr lang="en-US" sz="2100" b="1">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 Companies</a:t>
            </a:r>
            <a:endPar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endParaRP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1400383"/>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Show Complaint and Non-Compliant companies</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Able to view status, subscriptions, compliance documentation and expiry dates</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bg1">
                    <a:lumMod val="50000"/>
                  </a:schemeClr>
                </a:solidFill>
                <a:latin typeface="Lato" panose="020F0502020204030203" pitchFamily="34" charset="0"/>
              </a:rPr>
              <a:t>More information available at this site which contains User Guides and Videos available:</a:t>
            </a:r>
            <a:br>
              <a:rPr lang="en-AU" sz="1100" dirty="0">
                <a:solidFill>
                  <a:schemeClr val="bg1">
                    <a:lumMod val="50000"/>
                  </a:schemeClr>
                </a:solidFill>
                <a:latin typeface="Lato" panose="020F0502020204030203" pitchFamily="34" charset="0"/>
              </a:rPr>
            </a:br>
            <a:r>
              <a:rPr lang="en-AU" sz="1000" dirty="0">
                <a:solidFill>
                  <a:schemeClr val="bg1">
                    <a:lumMod val="50000"/>
                  </a:schemeClr>
                </a:solidFill>
                <a:latin typeface="Lato" panose="020F0502020204030203" pitchFamily="34" charset="0"/>
                <a:hlinkClick r:id="rId4"/>
              </a:rPr>
              <a:t>https://kb.pegasus.net.au/display/CA/Company+Pre-Qualification+Portal</a:t>
            </a:r>
            <a:endParaRPr lang="en-AU" sz="1000" dirty="0">
              <a:solidFill>
                <a:schemeClr val="bg1">
                  <a:lumMod val="50000"/>
                </a:schemeClr>
              </a:solidFill>
              <a:latin typeface="Lato" panose="020F0502020204030203" pitchFamily="34" charset="0"/>
            </a:endParaRPr>
          </a:p>
        </p:txBody>
      </p:sp>
      <p:pic>
        <p:nvPicPr>
          <p:cNvPr id="3" name="Picture 2">
            <a:extLst>
              <a:ext uri="{FF2B5EF4-FFF2-40B4-BE49-F238E27FC236}">
                <a16:creationId xmlns:a16="http://schemas.microsoft.com/office/drawing/2014/main" id="{9CAD2D4C-02D7-4FA3-8D66-E4F5722382AB}"/>
              </a:ext>
            </a:extLst>
          </p:cNvPr>
          <p:cNvPicPr>
            <a:picLocks noChangeAspect="1"/>
          </p:cNvPicPr>
          <p:nvPr/>
        </p:nvPicPr>
        <p:blipFill>
          <a:blip r:embed="rId5"/>
          <a:stretch>
            <a:fillRect/>
          </a:stretch>
        </p:blipFill>
        <p:spPr>
          <a:xfrm>
            <a:off x="1267200" y="4777200"/>
            <a:ext cx="1371429" cy="1552381"/>
          </a:xfrm>
          <a:prstGeom prst="rect">
            <a:avLst/>
          </a:prstGeom>
          <a:effectLst>
            <a:outerShdw blurRad="63500" sx="102000" sy="102000" algn="ctr" rotWithShape="0">
              <a:prstClr val="black">
                <a:alpha val="40000"/>
              </a:prstClr>
            </a:outerShdw>
          </a:effectLst>
        </p:spPr>
      </p:pic>
      <p:pic>
        <p:nvPicPr>
          <p:cNvPr id="4" name="Picture 3">
            <a:extLst>
              <a:ext uri="{FF2B5EF4-FFF2-40B4-BE49-F238E27FC236}">
                <a16:creationId xmlns:a16="http://schemas.microsoft.com/office/drawing/2014/main" id="{44B43231-8581-4411-B154-814B26C165CC}"/>
              </a:ext>
            </a:extLst>
          </p:cNvPr>
          <p:cNvPicPr>
            <a:picLocks noChangeAspect="1"/>
          </p:cNvPicPr>
          <p:nvPr/>
        </p:nvPicPr>
        <p:blipFill>
          <a:blip r:embed="rId6"/>
          <a:stretch>
            <a:fillRect/>
          </a:stretch>
        </p:blipFill>
        <p:spPr>
          <a:xfrm>
            <a:off x="2836147" y="3625708"/>
            <a:ext cx="5174693" cy="2877113"/>
          </a:xfrm>
          <a:prstGeom prst="rect">
            <a:avLst/>
          </a:prstGeom>
          <a:effectLst>
            <a:outerShdw blurRad="63500" sx="102000" sy="102000" algn="ctr" rotWithShape="0">
              <a:prstClr val="black">
                <a:alpha val="40000"/>
              </a:prstClr>
            </a:outerShdw>
          </a:effectLst>
        </p:spPr>
      </p:pic>
      <p:pic>
        <p:nvPicPr>
          <p:cNvPr id="11" name="Picture 10">
            <a:extLst>
              <a:ext uri="{FF2B5EF4-FFF2-40B4-BE49-F238E27FC236}">
                <a16:creationId xmlns:a16="http://schemas.microsoft.com/office/drawing/2014/main" id="{BF333082-602F-415B-84EB-3ECEB195595B}"/>
              </a:ext>
            </a:extLst>
          </p:cNvPr>
          <p:cNvPicPr>
            <a:picLocks noChangeAspect="1"/>
          </p:cNvPicPr>
          <p:nvPr/>
        </p:nvPicPr>
        <p:blipFill>
          <a:blip r:embed="rId7"/>
          <a:stretch>
            <a:fillRect/>
          </a:stretch>
        </p:blipFill>
        <p:spPr>
          <a:xfrm rot="16606866">
            <a:off x="2209874" y="4665835"/>
            <a:ext cx="859396" cy="875628"/>
          </a:xfrm>
          <a:prstGeom prst="rect">
            <a:avLst/>
          </a:prstGeom>
        </p:spPr>
      </p:pic>
      <p:sp>
        <p:nvSpPr>
          <p:cNvPr id="2" name="Slide Number Placeholder 1">
            <a:extLst>
              <a:ext uri="{FF2B5EF4-FFF2-40B4-BE49-F238E27FC236}">
                <a16:creationId xmlns:a16="http://schemas.microsoft.com/office/drawing/2014/main" id="{B8CB6DBF-A0AD-484B-9515-82D7E7B758C2}"/>
              </a:ext>
            </a:extLst>
          </p:cNvPr>
          <p:cNvSpPr>
            <a:spLocks noGrp="1"/>
          </p:cNvSpPr>
          <p:nvPr>
            <p:ph type="sldNum" sz="quarter" idx="12"/>
          </p:nvPr>
        </p:nvSpPr>
        <p:spPr>
          <a:xfrm>
            <a:off x="-1431081" y="6439529"/>
            <a:ext cx="2057400" cy="365125"/>
          </a:xfrm>
        </p:spPr>
        <p:txBody>
          <a:bodyPr/>
          <a:lstStyle/>
          <a:p>
            <a:fld id="{6DBC3F89-7668-1540-AD5C-795EA2E32FF8}" type="slidenum">
              <a:rPr lang="en-US" smtClean="0"/>
              <a:t>70</a:t>
            </a:fld>
            <a:endParaRPr lang="en-US"/>
          </a:p>
        </p:txBody>
      </p:sp>
    </p:spTree>
    <p:custDataLst>
      <p:tags r:id="rId1"/>
    </p:custDataLst>
    <p:extLst>
      <p:ext uri="{BB962C8B-B14F-4D97-AF65-F5344CB8AC3E}">
        <p14:creationId xmlns:p14="http://schemas.microsoft.com/office/powerpoint/2010/main" val="333360299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indoor, black, sitting, water&#10;&#10;Description automatically generated">
            <a:extLst>
              <a:ext uri="{FF2B5EF4-FFF2-40B4-BE49-F238E27FC236}">
                <a16:creationId xmlns:a16="http://schemas.microsoft.com/office/drawing/2014/main" id="{C8F8BE5A-3B03-43D9-A35B-ED124F1C689F}"/>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30000"/>
                    </a14:imgEffect>
                  </a14:imgLayer>
                </a14:imgProps>
              </a:ext>
            </a:extLst>
          </a:blip>
          <a:stretch>
            <a:fillRect/>
          </a:stretch>
        </p:blipFill>
        <p:spPr>
          <a:xfrm>
            <a:off x="-1480957" y="0"/>
            <a:ext cx="12105914" cy="6858000"/>
          </a:xfrm>
          <a:prstGeom prst="rect">
            <a:avLst/>
          </a:prstGeom>
        </p:spPr>
      </p:pic>
      <p:grpSp>
        <p:nvGrpSpPr>
          <p:cNvPr id="2" name="Group 1">
            <a:extLst>
              <a:ext uri="{FF2B5EF4-FFF2-40B4-BE49-F238E27FC236}">
                <a16:creationId xmlns:a16="http://schemas.microsoft.com/office/drawing/2014/main" id="{9888A4BB-E6FA-0F44-9563-EB91B4D8E2F5}"/>
              </a:ext>
            </a:extLst>
          </p:cNvPr>
          <p:cNvGrpSpPr/>
          <p:nvPr/>
        </p:nvGrpSpPr>
        <p:grpSpPr>
          <a:xfrm>
            <a:off x="1460946" y="3200920"/>
            <a:ext cx="6222107" cy="1598275"/>
            <a:chOff x="2372437" y="5200205"/>
            <a:chExt cx="16592283" cy="4262066"/>
          </a:xfrm>
        </p:grpSpPr>
        <p:sp>
          <p:nvSpPr>
            <p:cNvPr id="9" name="TextBox 8"/>
            <p:cNvSpPr txBox="1"/>
            <p:nvPr/>
          </p:nvSpPr>
          <p:spPr>
            <a:xfrm>
              <a:off x="2372437" y="5200205"/>
              <a:ext cx="16592283" cy="3775391"/>
            </a:xfrm>
            <a:prstGeom prst="rect">
              <a:avLst/>
            </a:prstGeom>
            <a:noFill/>
            <a:ln>
              <a:noFill/>
            </a:ln>
          </p:spPr>
          <p:txBody>
            <a:bodyPr wrap="square" rtlCol="0">
              <a:spAutoFit/>
            </a:bodyPr>
            <a:lstStyle/>
            <a:p>
              <a:pPr algn="ctr">
                <a:spcBef>
                  <a:spcPts val="600"/>
                </a:spcBef>
                <a:spcAft>
                  <a:spcPts val="600"/>
                </a:spcAft>
              </a:pPr>
              <a:r>
                <a:rPr lang="en-US" spc="-23" dirty="0">
                  <a:solidFill>
                    <a:schemeClr val="bg1"/>
                  </a:solidFill>
                  <a:latin typeface="Lato" panose="020F0502020204030203" pitchFamily="34" charset="77"/>
                  <a:ea typeface="Calibri" panose="020F0502020204030204" pitchFamily="34" charset="0"/>
                  <a:cs typeface="Times New Roman" panose="02020603050405020304" pitchFamily="18" charset="0"/>
                </a:rPr>
                <a:t>FOR QUESTIONS OR ASSISTANCE, PLEASE CALL</a:t>
              </a:r>
              <a:endParaRPr lang="en-US" dirty="0">
                <a:solidFill>
                  <a:schemeClr val="bg1"/>
                </a:solidFill>
                <a:latin typeface="Lato" panose="020F0502020204030203" pitchFamily="34" charset="77"/>
                <a:ea typeface="Calibri" panose="020F0502020204030204" pitchFamily="34" charset="0"/>
                <a:cs typeface="Times New Roman" panose="02020603050405020304" pitchFamily="18" charset="0"/>
              </a:endParaRPr>
            </a:p>
            <a:p>
              <a:pPr algn="ctr">
                <a:spcBef>
                  <a:spcPts val="600"/>
                </a:spcBef>
                <a:spcAft>
                  <a:spcPts val="600"/>
                </a:spcAft>
              </a:pPr>
              <a:r>
                <a:rPr lang="en-US" sz="2400" dirty="0">
                  <a:solidFill>
                    <a:schemeClr val="bg1"/>
                  </a:solidFill>
                  <a:latin typeface="Lato" panose="020F0502020204030203" pitchFamily="34" charset="77"/>
                  <a:ea typeface="Calibri" panose="020F0502020204030204" pitchFamily="34" charset="0"/>
                  <a:cs typeface="Times New Roman" panose="02020603050405020304" pitchFamily="18" charset="0"/>
                </a:rPr>
                <a:t> </a:t>
              </a:r>
              <a:r>
                <a:rPr lang="en-US" sz="2400" b="1" dirty="0">
                  <a:solidFill>
                    <a:schemeClr val="bg1"/>
                  </a:solidFill>
                  <a:latin typeface="Lato" panose="020F0502020204030203" pitchFamily="34" charset="77"/>
                  <a:ea typeface="Calibri" panose="020F0502020204030204" pitchFamily="34" charset="0"/>
                  <a:cs typeface="Times New Roman" panose="02020603050405020304" pitchFamily="18" charset="0"/>
                </a:rPr>
                <a:t>1300 131 194</a:t>
              </a:r>
            </a:p>
            <a:p>
              <a:pPr algn="ctr">
                <a:spcBef>
                  <a:spcPts val="600"/>
                </a:spcBef>
                <a:spcAft>
                  <a:spcPts val="600"/>
                </a:spcAft>
              </a:pPr>
              <a:r>
                <a:rPr lang="en-US" dirty="0">
                  <a:solidFill>
                    <a:schemeClr val="bg1"/>
                  </a:solidFill>
                  <a:latin typeface="Lato" panose="020F0502020204030203" pitchFamily="34" charset="77"/>
                  <a:ea typeface="Calibri" panose="020F0502020204030204" pitchFamily="34" charset="0"/>
                  <a:cs typeface="Times New Roman" panose="02020603050405020304" pitchFamily="18" charset="0"/>
                </a:rPr>
                <a:t>OR EMAIL   </a:t>
              </a:r>
              <a:r>
                <a:rPr lang="en-US" sz="2400" b="1">
                  <a:solidFill>
                    <a:schemeClr val="bg1"/>
                  </a:solidFill>
                  <a:latin typeface="Lato" panose="020F0502020204030203" pitchFamily="34" charset="77"/>
                  <a:ea typeface="Calibri" panose="020F0502020204030204" pitchFamily="34" charset="0"/>
                  <a:cs typeface="Times New Roman" panose="02020603050405020304" pitchFamily="18" charset="0"/>
                </a:rPr>
                <a:t>support@onsitetrackeasy.com.au</a:t>
              </a:r>
              <a:endParaRPr lang="en-AU" sz="2400" b="1" dirty="0">
                <a:solidFill>
                  <a:schemeClr val="bg1"/>
                </a:solidFill>
                <a:latin typeface="Lato" panose="020F0502020204030203" pitchFamily="34" charset="77"/>
                <a:ea typeface="Calibri" panose="020F0502020204030204" pitchFamily="34" charset="0"/>
                <a:cs typeface="Times New Roman" panose="02020603050405020304" pitchFamily="18" charset="0"/>
              </a:endParaRPr>
            </a:p>
          </p:txBody>
        </p:sp>
        <p:sp>
          <p:nvSpPr>
            <p:cNvPr id="14" name="TextBox 13">
              <a:extLst>
                <a:ext uri="{FF2B5EF4-FFF2-40B4-BE49-F238E27FC236}">
                  <a16:creationId xmlns:a16="http://schemas.microsoft.com/office/drawing/2014/main" id="{9ED1986D-7038-FA43-9562-E21913F905E0}"/>
                </a:ext>
              </a:extLst>
            </p:cNvPr>
            <p:cNvSpPr txBox="1"/>
            <p:nvPr/>
          </p:nvSpPr>
          <p:spPr>
            <a:xfrm>
              <a:off x="10299010" y="8785162"/>
              <a:ext cx="492616" cy="677109"/>
            </a:xfrm>
            <a:prstGeom prst="rect">
              <a:avLst/>
            </a:prstGeom>
            <a:noFill/>
          </p:spPr>
          <p:txBody>
            <a:bodyPr wrap="none" rtlCol="0">
              <a:spAutoFit/>
            </a:bodyPr>
            <a:lstStyle/>
            <a:p>
              <a:pPr algn="ctr">
                <a:spcBef>
                  <a:spcPts val="600"/>
                </a:spcBef>
                <a:spcAft>
                  <a:spcPts val="600"/>
                </a:spcAft>
              </a:pPr>
              <a:endParaRPr lang="en-US" sz="1050" spc="225"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pic>
        <p:nvPicPr>
          <p:cNvPr id="11" name="Picture 10">
            <a:extLst>
              <a:ext uri="{FF2B5EF4-FFF2-40B4-BE49-F238E27FC236}">
                <a16:creationId xmlns:a16="http://schemas.microsoft.com/office/drawing/2014/main" id="{A608EBCB-37B8-B242-B3F0-82C4377BB21C}"/>
              </a:ext>
            </a:extLst>
          </p:cNvPr>
          <p:cNvPicPr>
            <a:picLocks noChangeAspect="1"/>
          </p:cNvPicPr>
          <p:nvPr/>
        </p:nvPicPr>
        <p:blipFill>
          <a:blip r:embed="rId5"/>
          <a:stretch>
            <a:fillRect/>
          </a:stretch>
        </p:blipFill>
        <p:spPr>
          <a:xfrm>
            <a:off x="4300770" y="2173920"/>
            <a:ext cx="542458" cy="542458"/>
          </a:xfrm>
          <a:prstGeom prst="rect">
            <a:avLst/>
          </a:prstGeom>
        </p:spPr>
      </p:pic>
      <p:pic>
        <p:nvPicPr>
          <p:cNvPr id="27" name="Picture 26">
            <a:extLst>
              <a:ext uri="{FF2B5EF4-FFF2-40B4-BE49-F238E27FC236}">
                <a16:creationId xmlns:a16="http://schemas.microsoft.com/office/drawing/2014/main" id="{7BC3E501-176E-A746-BEAC-685B7EC2A99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39352" y="6417867"/>
            <a:ext cx="1022770" cy="291718"/>
          </a:xfrm>
          <a:prstGeom prst="rect">
            <a:avLst/>
          </a:prstGeom>
        </p:spPr>
      </p:pic>
    </p:spTree>
    <p:custDataLst>
      <p:tags r:id="rId1"/>
    </p:custDataLst>
    <p:extLst>
      <p:ext uri="{BB962C8B-B14F-4D97-AF65-F5344CB8AC3E}">
        <p14:creationId xmlns:p14="http://schemas.microsoft.com/office/powerpoint/2010/main" val="2559837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692497"/>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Viewing Worker Profiles </a:t>
            </a:r>
          </a:p>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Standard View</a:t>
            </a:r>
          </a:p>
        </p:txBody>
      </p:sp>
      <p:sp>
        <p:nvSpPr>
          <p:cNvPr id="20" name="TextBox 19">
            <a:extLst>
              <a:ext uri="{FF2B5EF4-FFF2-40B4-BE49-F238E27FC236}">
                <a16:creationId xmlns:a16="http://schemas.microsoft.com/office/drawing/2014/main" id="{B16420BB-546A-465C-B193-D072A270B571}"/>
              </a:ext>
            </a:extLst>
          </p:cNvPr>
          <p:cNvSpPr txBox="1"/>
          <p:nvPr/>
        </p:nvSpPr>
        <p:spPr>
          <a:xfrm>
            <a:off x="626320" y="5094292"/>
            <a:ext cx="3441184" cy="1908215"/>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Every user has access to view worker profiles. Those with user right “Can access  Private Data“ will see extra information.</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Not all worker “sections” will have a status, it will depend upon what is enabled at site. Some sites are not using Assessments or Messages.</a:t>
            </a:r>
          </a:p>
          <a:p>
            <a:pPr>
              <a:spcBef>
                <a:spcPts val="600"/>
              </a:spcBef>
              <a:spcAft>
                <a:spcPts val="600"/>
              </a:spcAft>
              <a:buClr>
                <a:schemeClr val="accent1"/>
              </a:buClr>
            </a:pPr>
            <a:endParaRPr lang="en-AU" sz="1100" dirty="0">
              <a:solidFill>
                <a:schemeClr val="tx1">
                  <a:lumMod val="50000"/>
                  <a:lumOff val="50000"/>
                </a:schemeClr>
              </a:solidFill>
              <a:latin typeface="Lato" panose="020F0502020204030203" pitchFamily="34" charset="0"/>
            </a:endParaRPr>
          </a:p>
          <a:p>
            <a:pPr marL="171450" indent="-171450">
              <a:spcBef>
                <a:spcPts val="600"/>
              </a:spcBef>
              <a:spcAft>
                <a:spcPts val="600"/>
              </a:spcAft>
              <a:buClr>
                <a:schemeClr val="accent1"/>
              </a:buClr>
              <a:buFont typeface="Arial" panose="020B0604020202020204" pitchFamily="34" charset="0"/>
              <a:buChar char="•"/>
            </a:pPr>
            <a:endParaRPr lang="en-AU" sz="1100" dirty="0">
              <a:solidFill>
                <a:schemeClr val="tx1">
                  <a:lumMod val="50000"/>
                  <a:lumOff val="50000"/>
                </a:schemeClr>
              </a:solidFill>
              <a:latin typeface="Lato" panose="020F0502020204030203" pitchFamily="34" charset="0"/>
            </a:endParaRPr>
          </a:p>
        </p:txBody>
      </p:sp>
      <p:sp>
        <p:nvSpPr>
          <p:cNvPr id="4" name="Slide Number Placeholder 3">
            <a:extLst>
              <a:ext uri="{FF2B5EF4-FFF2-40B4-BE49-F238E27FC236}">
                <a16:creationId xmlns:a16="http://schemas.microsoft.com/office/drawing/2014/main" id="{DC682B80-83CC-4A80-AFE0-9EA456F5EDA5}"/>
              </a:ext>
            </a:extLst>
          </p:cNvPr>
          <p:cNvSpPr>
            <a:spLocks noGrp="1"/>
          </p:cNvSpPr>
          <p:nvPr>
            <p:ph type="sldNum" sz="quarter" idx="12"/>
          </p:nvPr>
        </p:nvSpPr>
        <p:spPr>
          <a:xfrm>
            <a:off x="-1550331" y="6377622"/>
            <a:ext cx="2057400" cy="365125"/>
          </a:xfrm>
        </p:spPr>
        <p:txBody>
          <a:bodyPr/>
          <a:lstStyle/>
          <a:p>
            <a:fld id="{6DBC3F89-7668-1540-AD5C-795EA2E32FF8}" type="slidenum">
              <a:rPr lang="en-US" smtClean="0"/>
              <a:t>8</a:t>
            </a:fld>
            <a:endParaRPr lang="en-US"/>
          </a:p>
        </p:txBody>
      </p:sp>
      <p:sp>
        <p:nvSpPr>
          <p:cNvPr id="18" name="Subtitle 2">
            <a:extLst>
              <a:ext uri="{FF2B5EF4-FFF2-40B4-BE49-F238E27FC236}">
                <a16:creationId xmlns:a16="http://schemas.microsoft.com/office/drawing/2014/main" id="{A7C11B5F-FF1C-4172-B951-FD5134907B73}"/>
              </a:ext>
            </a:extLst>
          </p:cNvPr>
          <p:cNvSpPr txBox="1">
            <a:spLocks/>
          </p:cNvSpPr>
          <p:nvPr/>
        </p:nvSpPr>
        <p:spPr>
          <a:xfrm>
            <a:off x="654000" y="1358160"/>
            <a:ext cx="3126531" cy="4391206"/>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Viewing a Workers profile is standard.  </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Depending upon Workers configuration at your Site/Realm, different status will show against each item.</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Can Edit Worker Personal Data and Block worker from this screen, if your account has relevant permissions.</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USI – Can be added/modified</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Card Subscriptions – shows current status for the worker only. </a:t>
            </a: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a:p>
            <a:pPr lvl="0" algn="l" defTabSz="457200">
              <a:lnSpc>
                <a:spcPct val="100000"/>
              </a:lnSpc>
              <a:spcBef>
                <a:spcPts val="600"/>
              </a:spcBef>
              <a:spcAft>
                <a:spcPts val="600"/>
              </a:spcAft>
            </a:pPr>
            <a:endParaRPr lang="en-AU" sz="1400" b="1" dirty="0">
              <a:solidFill>
                <a:prstClr val="white"/>
              </a:solidFill>
              <a:latin typeface="Lato" panose="020F0502020204030203"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9D0CEFEE-9A2D-4E9C-8B35-C2AB84D07770}"/>
              </a:ext>
            </a:extLst>
          </p:cNvPr>
          <p:cNvPicPr>
            <a:picLocks noChangeAspect="1"/>
          </p:cNvPicPr>
          <p:nvPr/>
        </p:nvPicPr>
        <p:blipFill>
          <a:blip r:embed="rId4"/>
          <a:stretch>
            <a:fillRect/>
          </a:stretch>
        </p:blipFill>
        <p:spPr>
          <a:xfrm>
            <a:off x="4604159" y="211397"/>
            <a:ext cx="3441183" cy="6435205"/>
          </a:xfrm>
          <a:prstGeom prst="rect">
            <a:avLst/>
          </a:prstGeom>
          <a:effectLst>
            <a:outerShdw blurRad="63500" sx="102000" sy="102000" algn="ctr" rotWithShape="0">
              <a:prstClr val="black">
                <a:alpha val="40000"/>
              </a:prstClr>
            </a:outerShdw>
          </a:effectLst>
        </p:spPr>
      </p:pic>
    </p:spTree>
    <p:custDataLst>
      <p:tags r:id="rId1"/>
    </p:custDataLst>
    <p:extLst>
      <p:ext uri="{BB962C8B-B14F-4D97-AF65-F5344CB8AC3E}">
        <p14:creationId xmlns:p14="http://schemas.microsoft.com/office/powerpoint/2010/main" val="7966052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0B7320-869A-4FF6-B77A-F7D01ED9103F}"/>
              </a:ext>
            </a:extLst>
          </p:cNvPr>
          <p:cNvSpPr/>
          <p:nvPr/>
        </p:nvSpPr>
        <p:spPr>
          <a:xfrm>
            <a:off x="626319" y="1284793"/>
            <a:ext cx="3208703" cy="3538125"/>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75" dirty="0">
              <a:solidFill>
                <a:srgbClr val="00B0F0"/>
              </a:solidFill>
            </a:endParaRPr>
          </a:p>
        </p:txBody>
      </p:sp>
      <p:pic>
        <p:nvPicPr>
          <p:cNvPr id="6" name="Picture 5">
            <a:extLst>
              <a:ext uri="{FF2B5EF4-FFF2-40B4-BE49-F238E27FC236}">
                <a16:creationId xmlns:a16="http://schemas.microsoft.com/office/drawing/2014/main" id="{01BA2E0C-0008-4122-A797-000836781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4594" y="6509837"/>
            <a:ext cx="784433" cy="224510"/>
          </a:xfrm>
          <a:prstGeom prst="rect">
            <a:avLst/>
          </a:prstGeom>
        </p:spPr>
      </p:pic>
      <p:sp>
        <p:nvSpPr>
          <p:cNvPr id="9" name="Rectangle 8">
            <a:extLst>
              <a:ext uri="{FF2B5EF4-FFF2-40B4-BE49-F238E27FC236}">
                <a16:creationId xmlns:a16="http://schemas.microsoft.com/office/drawing/2014/main" id="{3FAF2544-339C-434F-BB17-1AC9A2E46205}"/>
              </a:ext>
            </a:extLst>
          </p:cNvPr>
          <p:cNvSpPr/>
          <p:nvPr/>
        </p:nvSpPr>
        <p:spPr>
          <a:xfrm>
            <a:off x="626319" y="532061"/>
            <a:ext cx="257496" cy="233333"/>
          </a:xfrm>
          <a:prstGeom prst="rect">
            <a:avLst/>
          </a:prstGeom>
          <a:solidFill>
            <a:srgbClr val="398E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a:p>
        </p:txBody>
      </p:sp>
      <p:sp>
        <p:nvSpPr>
          <p:cNvPr id="12" name="Subtitle 2">
            <a:extLst>
              <a:ext uri="{FF2B5EF4-FFF2-40B4-BE49-F238E27FC236}">
                <a16:creationId xmlns:a16="http://schemas.microsoft.com/office/drawing/2014/main" id="{9E71302C-CE0E-422E-956F-40F309EBE38E}"/>
              </a:ext>
            </a:extLst>
          </p:cNvPr>
          <p:cNvSpPr txBox="1">
            <a:spLocks/>
          </p:cNvSpPr>
          <p:nvPr/>
        </p:nvSpPr>
        <p:spPr>
          <a:xfrm>
            <a:off x="654000" y="1358160"/>
            <a:ext cx="3126531" cy="1682772"/>
          </a:xfrm>
          <a:prstGeom prst="rect">
            <a:avLst/>
          </a:prstGeom>
        </p:spPr>
        <p:txBody>
          <a:bodyPr vert="horz" wrap="square" lIns="81538" tIns="40769" rIns="81538" bIns="4076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their Companies section under their profile</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Click on the company you wish to view</a:t>
            </a:r>
          </a:p>
          <a:p>
            <a:pPr lvl="0" algn="l" defTabSz="457200">
              <a:lnSpc>
                <a:spcPct val="100000"/>
              </a:lnSpc>
              <a:spcBef>
                <a:spcPts val="600"/>
              </a:spcBef>
              <a:spcAft>
                <a:spcPts val="600"/>
              </a:spcAft>
            </a:pPr>
            <a:r>
              <a:rPr lang="en-AU" sz="1400" b="1" dirty="0">
                <a:solidFill>
                  <a:prstClr val="white"/>
                </a:solidFill>
                <a:latin typeface="Lato" panose="020F0502020204030203" pitchFamily="34" charset="0"/>
                <a:cs typeface="Times New Roman" panose="02020603050405020304" pitchFamily="18" charset="0"/>
              </a:rPr>
              <a:t>Contact details for that company will be listed</a:t>
            </a:r>
          </a:p>
        </p:txBody>
      </p:sp>
      <p:sp>
        <p:nvSpPr>
          <p:cNvPr id="17" name="TextBox 16">
            <a:extLst>
              <a:ext uri="{FF2B5EF4-FFF2-40B4-BE49-F238E27FC236}">
                <a16:creationId xmlns:a16="http://schemas.microsoft.com/office/drawing/2014/main" id="{140B0640-D3AF-459F-B35D-213629D92F80}"/>
              </a:ext>
            </a:extLst>
          </p:cNvPr>
          <p:cNvSpPr txBox="1"/>
          <p:nvPr/>
        </p:nvSpPr>
        <p:spPr>
          <a:xfrm>
            <a:off x="954310" y="480378"/>
            <a:ext cx="6961254" cy="369332"/>
          </a:xfrm>
          <a:prstGeom prst="rect">
            <a:avLst/>
          </a:prstGeom>
          <a:noFill/>
          <a:ln>
            <a:noFill/>
          </a:ln>
        </p:spPr>
        <p:txBody>
          <a:bodyPr wrap="square" lIns="36000" tIns="0" rtlCol="0">
            <a:spAutoFit/>
          </a:bodyPr>
          <a:lstStyle/>
          <a:p>
            <a:r>
              <a:rPr lang="en-US" sz="2100" b="1" dirty="0">
                <a:solidFill>
                  <a:schemeClr val="bg2">
                    <a:lumMod val="50000"/>
                  </a:schemeClr>
                </a:solidFill>
                <a:latin typeface="Lato Black" panose="020F0502020204030203" pitchFamily="34" charset="77"/>
                <a:ea typeface="Lato Black" panose="020F0502020204030203" pitchFamily="34" charset="0"/>
                <a:cs typeface="Lato Black" panose="020F0502020204030203" pitchFamily="34" charset="0"/>
              </a:rPr>
              <a:t>Viewing Worker Profiles – Companies Section</a:t>
            </a:r>
          </a:p>
        </p:txBody>
      </p:sp>
      <p:sp>
        <p:nvSpPr>
          <p:cNvPr id="20" name="TextBox 19">
            <a:extLst>
              <a:ext uri="{FF2B5EF4-FFF2-40B4-BE49-F238E27FC236}">
                <a16:creationId xmlns:a16="http://schemas.microsoft.com/office/drawing/2014/main" id="{B16420BB-546A-465C-B193-D072A270B571}"/>
              </a:ext>
            </a:extLst>
          </p:cNvPr>
          <p:cNvSpPr txBox="1"/>
          <p:nvPr/>
        </p:nvSpPr>
        <p:spPr>
          <a:xfrm>
            <a:off x="4018507" y="1267607"/>
            <a:ext cx="4513995" cy="2231380"/>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Workers can be employed by multiple companies</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One company is designated as the default, which is the one listed against when the sign into a logpoint/turnstile at sites.</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Changing the default company is currently still completed in Onsite Track Easy under the workers profile page.</a:t>
            </a:r>
          </a:p>
          <a:p>
            <a:pPr marL="171450" indent="-171450">
              <a:spcBef>
                <a:spcPts val="600"/>
              </a:spcBef>
              <a:spcAft>
                <a:spcPts val="600"/>
              </a:spcAft>
              <a:buClr>
                <a:schemeClr val="accent1"/>
              </a:buClr>
              <a:buFont typeface="Arial" panose="020B0604020202020204" pitchFamily="34" charset="0"/>
              <a:buChar char="•"/>
            </a:pPr>
            <a:r>
              <a:rPr lang="en-AU" sz="1100" dirty="0">
                <a:solidFill>
                  <a:schemeClr val="tx1">
                    <a:lumMod val="50000"/>
                    <a:lumOff val="50000"/>
                  </a:schemeClr>
                </a:solidFill>
                <a:latin typeface="Lato" panose="020F0502020204030203" pitchFamily="34" charset="0"/>
              </a:rPr>
              <a:t>Workers training email address is listed. Can be edited if required. Should be workers personal email in order for all training content to successfully be sent to worker when enrolled.</a:t>
            </a:r>
          </a:p>
          <a:p>
            <a:pPr marL="171450" indent="-171450">
              <a:spcBef>
                <a:spcPts val="600"/>
              </a:spcBef>
              <a:spcAft>
                <a:spcPts val="600"/>
              </a:spcAft>
              <a:buClr>
                <a:schemeClr val="accent1"/>
              </a:buClr>
              <a:buFont typeface="Arial" panose="020B0604020202020204" pitchFamily="34" charset="0"/>
              <a:buChar char="•"/>
            </a:pPr>
            <a:endParaRPr lang="en-AU" sz="1100" dirty="0">
              <a:solidFill>
                <a:schemeClr val="tx1">
                  <a:lumMod val="50000"/>
                  <a:lumOff val="50000"/>
                </a:schemeClr>
              </a:solidFill>
              <a:latin typeface="Lato" panose="020F0502020204030203" pitchFamily="34" charset="0"/>
            </a:endParaRPr>
          </a:p>
        </p:txBody>
      </p:sp>
      <p:pic>
        <p:nvPicPr>
          <p:cNvPr id="8" name="Picture 7">
            <a:extLst>
              <a:ext uri="{FF2B5EF4-FFF2-40B4-BE49-F238E27FC236}">
                <a16:creationId xmlns:a16="http://schemas.microsoft.com/office/drawing/2014/main" id="{66AA4969-641A-4D2B-AE7F-8A8ABB44D977}"/>
              </a:ext>
            </a:extLst>
          </p:cNvPr>
          <p:cNvPicPr>
            <a:picLocks noChangeAspect="1"/>
          </p:cNvPicPr>
          <p:nvPr/>
        </p:nvPicPr>
        <p:blipFill>
          <a:blip r:embed="rId4"/>
          <a:stretch>
            <a:fillRect/>
          </a:stretch>
        </p:blipFill>
        <p:spPr>
          <a:xfrm>
            <a:off x="654000" y="5461990"/>
            <a:ext cx="3889503" cy="960780"/>
          </a:xfrm>
          <a:prstGeom prst="rect">
            <a:avLst/>
          </a:prstGeom>
          <a:effectLst>
            <a:outerShdw blurRad="63500" sx="102000" sy="102000" algn="ctr" rotWithShape="0">
              <a:prstClr val="black">
                <a:alpha val="40000"/>
              </a:prstClr>
            </a:outerShdw>
          </a:effectLst>
        </p:spPr>
      </p:pic>
      <p:pic>
        <p:nvPicPr>
          <p:cNvPr id="11" name="Picture 10">
            <a:extLst>
              <a:ext uri="{FF2B5EF4-FFF2-40B4-BE49-F238E27FC236}">
                <a16:creationId xmlns:a16="http://schemas.microsoft.com/office/drawing/2014/main" id="{497CF6F5-3B3F-49E4-B759-66D81E9F8C4B}"/>
              </a:ext>
            </a:extLst>
          </p:cNvPr>
          <p:cNvPicPr>
            <a:picLocks noChangeAspect="1"/>
          </p:cNvPicPr>
          <p:nvPr/>
        </p:nvPicPr>
        <p:blipFill>
          <a:blip r:embed="rId5"/>
          <a:stretch>
            <a:fillRect/>
          </a:stretch>
        </p:blipFill>
        <p:spPr>
          <a:xfrm>
            <a:off x="2909454" y="4367190"/>
            <a:ext cx="3735172" cy="1397597"/>
          </a:xfrm>
          <a:prstGeom prst="rect">
            <a:avLst/>
          </a:prstGeom>
          <a:effectLst>
            <a:outerShdw blurRad="63500" sx="102000" sy="102000" algn="ctr" rotWithShape="0">
              <a:prstClr val="black">
                <a:alpha val="40000"/>
              </a:prstClr>
            </a:outerShdw>
          </a:effectLst>
        </p:spPr>
      </p:pic>
      <p:pic>
        <p:nvPicPr>
          <p:cNvPr id="16" name="Picture 15">
            <a:extLst>
              <a:ext uri="{FF2B5EF4-FFF2-40B4-BE49-F238E27FC236}">
                <a16:creationId xmlns:a16="http://schemas.microsoft.com/office/drawing/2014/main" id="{DDE024BB-3CAF-B24E-824F-A4CC71C4CB3F}"/>
              </a:ext>
            </a:extLst>
          </p:cNvPr>
          <p:cNvPicPr>
            <a:picLocks noChangeAspect="1"/>
          </p:cNvPicPr>
          <p:nvPr/>
        </p:nvPicPr>
        <p:blipFill>
          <a:blip r:embed="rId6"/>
          <a:stretch>
            <a:fillRect/>
          </a:stretch>
        </p:blipFill>
        <p:spPr>
          <a:xfrm rot="4225424" flipH="1" flipV="1">
            <a:off x="2440739" y="5179459"/>
            <a:ext cx="686271" cy="718364"/>
          </a:xfrm>
          <a:prstGeom prst="rect">
            <a:avLst/>
          </a:prstGeom>
        </p:spPr>
      </p:pic>
      <p:sp>
        <p:nvSpPr>
          <p:cNvPr id="2" name="Slide Number Placeholder 1">
            <a:extLst>
              <a:ext uri="{FF2B5EF4-FFF2-40B4-BE49-F238E27FC236}">
                <a16:creationId xmlns:a16="http://schemas.microsoft.com/office/drawing/2014/main" id="{607698AE-A02F-4CAE-B159-9A15F8C96A0E}"/>
              </a:ext>
            </a:extLst>
          </p:cNvPr>
          <p:cNvSpPr>
            <a:spLocks noGrp="1"/>
          </p:cNvSpPr>
          <p:nvPr>
            <p:ph type="sldNum" sz="quarter" idx="12"/>
          </p:nvPr>
        </p:nvSpPr>
        <p:spPr>
          <a:xfrm>
            <a:off x="-1403400" y="6440231"/>
            <a:ext cx="2057400" cy="365125"/>
          </a:xfrm>
        </p:spPr>
        <p:txBody>
          <a:bodyPr/>
          <a:lstStyle/>
          <a:p>
            <a:fld id="{6DBC3F89-7668-1540-AD5C-795EA2E32FF8}" type="slidenum">
              <a:rPr lang="en-US" smtClean="0"/>
              <a:t>9</a:t>
            </a:fld>
            <a:endParaRPr lang="en-US"/>
          </a:p>
        </p:txBody>
      </p:sp>
      <p:pic>
        <p:nvPicPr>
          <p:cNvPr id="4" name="Picture 3">
            <a:extLst>
              <a:ext uri="{FF2B5EF4-FFF2-40B4-BE49-F238E27FC236}">
                <a16:creationId xmlns:a16="http://schemas.microsoft.com/office/drawing/2014/main" id="{AEF9E265-D69E-4D71-B8FA-0A56248FFD87}"/>
              </a:ext>
            </a:extLst>
          </p:cNvPr>
          <p:cNvPicPr>
            <a:picLocks noChangeAspect="1"/>
          </p:cNvPicPr>
          <p:nvPr/>
        </p:nvPicPr>
        <p:blipFill>
          <a:blip r:embed="rId7"/>
          <a:stretch>
            <a:fillRect/>
          </a:stretch>
        </p:blipFill>
        <p:spPr>
          <a:xfrm>
            <a:off x="5918471" y="3532930"/>
            <a:ext cx="3030556" cy="2281243"/>
          </a:xfrm>
          <a:prstGeom prst="rect">
            <a:avLst/>
          </a:prstGeom>
          <a:effectLst>
            <a:outerShdw blurRad="63500" sx="102000" sy="102000" algn="ctr" rotWithShape="0">
              <a:prstClr val="black">
                <a:alpha val="40000"/>
              </a:prstClr>
            </a:outerShdw>
          </a:effectLst>
        </p:spPr>
      </p:pic>
      <p:pic>
        <p:nvPicPr>
          <p:cNvPr id="10" name="Picture 9">
            <a:extLst>
              <a:ext uri="{FF2B5EF4-FFF2-40B4-BE49-F238E27FC236}">
                <a16:creationId xmlns:a16="http://schemas.microsoft.com/office/drawing/2014/main" id="{F6258668-B8F5-41B0-B00C-4D37169688BA}"/>
              </a:ext>
            </a:extLst>
          </p:cNvPr>
          <p:cNvPicPr>
            <a:picLocks noChangeAspect="1"/>
          </p:cNvPicPr>
          <p:nvPr/>
        </p:nvPicPr>
        <p:blipFill>
          <a:blip r:embed="rId6"/>
          <a:stretch>
            <a:fillRect/>
          </a:stretch>
        </p:blipFill>
        <p:spPr>
          <a:xfrm rot="16795053">
            <a:off x="5564091" y="4518299"/>
            <a:ext cx="597945" cy="609239"/>
          </a:xfrm>
          <a:prstGeom prst="rect">
            <a:avLst/>
          </a:prstGeom>
        </p:spPr>
      </p:pic>
    </p:spTree>
    <p:custDataLst>
      <p:tags r:id="rId1"/>
    </p:custDataLst>
    <p:extLst>
      <p:ext uri="{BB962C8B-B14F-4D97-AF65-F5344CB8AC3E}">
        <p14:creationId xmlns:p14="http://schemas.microsoft.com/office/powerpoint/2010/main" val="32687492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Z7so2DD5"/>
  <p:tag name="ARTICULATE_SLIDE_COUNT" val="7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7682</TotalTime>
  <Words>6117</Words>
  <Application>Microsoft Office PowerPoint</Application>
  <PresentationFormat>On-screen Show (4:3)</PresentationFormat>
  <Paragraphs>520</Paragraphs>
  <Slides>71</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71</vt:i4>
      </vt:variant>
    </vt:vector>
  </HeadingPairs>
  <TitlesOfParts>
    <vt:vector size="78" baseType="lpstr">
      <vt:lpstr>Arial</vt:lpstr>
      <vt:lpstr>Calibri</vt:lpstr>
      <vt:lpstr>Calibri Light</vt:lpstr>
      <vt:lpstr>Lato</vt:lpstr>
      <vt:lpstr>Lato Black</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Constable</dc:creator>
  <cp:lastModifiedBy>Damien Challen</cp:lastModifiedBy>
  <cp:revision>238</cp:revision>
  <dcterms:created xsi:type="dcterms:W3CDTF">2019-01-08T13:08:19Z</dcterms:created>
  <dcterms:modified xsi:type="dcterms:W3CDTF">2021-11-10T23:19:22Z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FCC3AD55-43CE-485E-B695-C2F8F190AD18</vt:lpwstr>
  </property>
  <property fmtid="{D5CDD505-2E9C-101B-9397-08002B2CF9AE}" pid="3" name="ArticulatePath">
    <vt:lpwstr>Pegasus User Guides template</vt:lpwstr>
  </property>
</Properties>
</file>